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66"/>
  </p:notesMasterIdLst>
  <p:handoutMasterIdLst>
    <p:handoutMasterId r:id="rId67"/>
  </p:handoutMasterIdLst>
  <p:sldIdLst>
    <p:sldId id="1119" r:id="rId2"/>
    <p:sldId id="790" r:id="rId3"/>
    <p:sldId id="1426" r:id="rId4"/>
    <p:sldId id="1441" r:id="rId5"/>
    <p:sldId id="1440" r:id="rId6"/>
    <p:sldId id="1429" r:id="rId7"/>
    <p:sldId id="1427" r:id="rId8"/>
    <p:sldId id="1470" r:id="rId9"/>
    <p:sldId id="1430" r:id="rId10"/>
    <p:sldId id="1473" r:id="rId11"/>
    <p:sldId id="1425" r:id="rId12"/>
    <p:sldId id="1471" r:id="rId13"/>
    <p:sldId id="1431" r:id="rId14"/>
    <p:sldId id="1432" r:id="rId15"/>
    <p:sldId id="1433" r:id="rId16"/>
    <p:sldId id="1434" r:id="rId17"/>
    <p:sldId id="1435" r:id="rId18"/>
    <p:sldId id="1436" r:id="rId19"/>
    <p:sldId id="1438" r:id="rId20"/>
    <p:sldId id="1443" r:id="rId21"/>
    <p:sldId id="1444" r:id="rId22"/>
    <p:sldId id="1445" r:id="rId23"/>
    <p:sldId id="1453" r:id="rId24"/>
    <p:sldId id="1454" r:id="rId25"/>
    <p:sldId id="1446" r:id="rId26"/>
    <p:sldId id="1447" r:id="rId27"/>
    <p:sldId id="1448" r:id="rId28"/>
    <p:sldId id="1449" r:id="rId29"/>
    <p:sldId id="1450" r:id="rId30"/>
    <p:sldId id="1455" r:id="rId31"/>
    <p:sldId id="1456" r:id="rId32"/>
    <p:sldId id="1457" r:id="rId33"/>
    <p:sldId id="1481" r:id="rId34"/>
    <p:sldId id="1474" r:id="rId35"/>
    <p:sldId id="1480" r:id="rId36"/>
    <p:sldId id="1476" r:id="rId37"/>
    <p:sldId id="1477" r:id="rId38"/>
    <p:sldId id="1478" r:id="rId39"/>
    <p:sldId id="1479" r:id="rId40"/>
    <p:sldId id="1482" r:id="rId41"/>
    <p:sldId id="1494" r:id="rId42"/>
    <p:sldId id="1483" r:id="rId43"/>
    <p:sldId id="1488" r:id="rId44"/>
    <p:sldId id="1493" r:id="rId45"/>
    <p:sldId id="1484" r:id="rId46"/>
    <p:sldId id="1458" r:id="rId47"/>
    <p:sldId id="1459" r:id="rId48"/>
    <p:sldId id="1492" r:id="rId49"/>
    <p:sldId id="1460" r:id="rId50"/>
    <p:sldId id="1452" r:id="rId51"/>
    <p:sldId id="1462" r:id="rId52"/>
    <p:sldId id="1461" r:id="rId53"/>
    <p:sldId id="1463" r:id="rId54"/>
    <p:sldId id="1464" r:id="rId55"/>
    <p:sldId id="1465" r:id="rId56"/>
    <p:sldId id="1466" r:id="rId57"/>
    <p:sldId id="1467" r:id="rId58"/>
    <p:sldId id="1468" r:id="rId59"/>
    <p:sldId id="1469" r:id="rId60"/>
    <p:sldId id="1495" r:id="rId61"/>
    <p:sldId id="1489" r:id="rId62"/>
    <p:sldId id="1490" r:id="rId63"/>
    <p:sldId id="1491" r:id="rId64"/>
    <p:sldId id="301" r:id="rId65"/>
  </p:sldIdLst>
  <p:sldSz cx="9144000" cy="5143500" type="screen16x9"/>
  <p:notesSz cx="6858000" cy="9144000"/>
  <p:embeddedFontLst>
    <p:embeddedFont>
      <p:font typeface="Georgia" panose="02040502050405020303" pitchFamily="18" charset="0"/>
      <p:regular r:id="rId68"/>
      <p:bold r:id="rId69"/>
      <p:italic r:id="rId70"/>
      <p:boldItalic r:id="rId71"/>
    </p:embeddedFont>
    <p:embeddedFont>
      <p:font typeface="Open Sans" panose="020B0606030504020204" pitchFamily="34" charset="0"/>
      <p:regular r:id="rId72"/>
      <p:bold r:id="rId73"/>
      <p:italic r:id="rId74"/>
      <p:boldItalic r:id="rId75"/>
    </p:embeddedFont>
    <p:embeddedFont>
      <p:font typeface="PT Sans Narrow" panose="020B0506020203020204" pitchFamily="34" charset="0"/>
      <p:regular r:id="rId76"/>
      <p:bold r:id="rId77"/>
    </p:embeddedFont>
    <p:embeddedFont>
      <p:font typeface="Raleway" pitchFamily="2" charset="0"/>
      <p:regular r:id="rId78"/>
      <p:bold r:id="rId79"/>
      <p:italic r:id="rId80"/>
      <p:boldItalic r:id="rId81"/>
    </p:embeddedFont>
    <p:embeddedFont>
      <p:font typeface="Source Sans Pro" panose="020B050303040302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7A1"/>
    <a:srgbClr val="499CEC"/>
    <a:srgbClr val="E3F2FD"/>
    <a:srgbClr val="FEC200"/>
    <a:srgbClr val="DAA600"/>
    <a:srgbClr val="005A9C"/>
    <a:srgbClr val="007C7C"/>
    <a:srgbClr val="91CBF7"/>
    <a:srgbClr val="DDDDDD"/>
    <a:srgbClr val="156D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998" autoAdjust="0"/>
  </p:normalViewPr>
  <p:slideViewPr>
    <p:cSldViewPr snapToGrid="0">
      <p:cViewPr varScale="1">
        <p:scale>
          <a:sx n="78" d="100"/>
          <a:sy n="78" d="100"/>
        </p:scale>
        <p:origin x="964" y="36"/>
      </p:cViewPr>
      <p:guideLst>
        <p:guide orient="horz" pos="1620"/>
        <p:guide pos="2880"/>
      </p:guideLst>
    </p:cSldViewPr>
  </p:slideViewPr>
  <p:outlineViewPr>
    <p:cViewPr>
      <p:scale>
        <a:sx n="33" d="100"/>
        <a:sy n="33" d="100"/>
      </p:scale>
      <p:origin x="0" y="-3604"/>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2730FA-89E8-463B-9133-04F5081F81FB}"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A8631179-9BE9-440C-8B74-45CFAC9B9057}">
      <dgm:prSet custT="1"/>
      <dgm:spPr/>
      <dgm:t>
        <a:bodyPr/>
        <a:lstStyle/>
        <a:p>
          <a:r>
            <a:rPr lang="en-US" sz="1400" b="1" i="0" dirty="0">
              <a:latin typeface="Georgia" panose="02040502050405020303" pitchFamily="18" charset="0"/>
            </a:rPr>
            <a:t>Imported CSV File</a:t>
          </a:r>
          <a:r>
            <a:rPr lang="en-US" sz="1400" b="0" i="0" dirty="0">
              <a:latin typeface="Georgia" panose="02040502050405020303" pitchFamily="18" charset="0"/>
            </a:rPr>
            <a:t>: Used </a:t>
          </a:r>
          <a:r>
            <a:rPr lang="en-US" sz="1400" b="1" i="0" dirty="0">
              <a:latin typeface="Georgia" panose="02040502050405020303" pitchFamily="18" charset="0"/>
            </a:rPr>
            <a:t>Flat File Import</a:t>
          </a:r>
          <a:r>
            <a:rPr lang="en-US" sz="1400" b="0" i="0" dirty="0">
              <a:latin typeface="Georgia" panose="02040502050405020303" pitchFamily="18" charset="0"/>
            </a:rPr>
            <a:t> to load data into SQL Server.</a:t>
          </a:r>
          <a:endParaRPr lang="en-IN" sz="1400" dirty="0">
            <a:latin typeface="Georgia" panose="02040502050405020303" pitchFamily="18" charset="0"/>
          </a:endParaRPr>
        </a:p>
      </dgm:t>
    </dgm:pt>
    <dgm:pt modelId="{49DD7338-E093-4A90-8F16-48B6518FD80D}" type="parTrans" cxnId="{B0FE7BB9-3E1E-44C5-A5BE-27F7FD71E34D}">
      <dgm:prSet/>
      <dgm:spPr/>
      <dgm:t>
        <a:bodyPr/>
        <a:lstStyle/>
        <a:p>
          <a:endParaRPr lang="en-IN" sz="1400"/>
        </a:p>
      </dgm:t>
    </dgm:pt>
    <dgm:pt modelId="{29DEE527-8CA4-4A43-84FD-743CB566F1BE}" type="sibTrans" cxnId="{B0FE7BB9-3E1E-44C5-A5BE-27F7FD71E34D}">
      <dgm:prSet/>
      <dgm:spPr/>
      <dgm:t>
        <a:bodyPr/>
        <a:lstStyle/>
        <a:p>
          <a:endParaRPr lang="en-IN" sz="1400"/>
        </a:p>
      </dgm:t>
    </dgm:pt>
    <dgm:pt modelId="{AF8FF39A-BA99-4102-9F28-0CDAAA1B5FFA}">
      <dgm:prSet custT="1"/>
      <dgm:spPr/>
      <dgm:t>
        <a:bodyPr/>
        <a:lstStyle/>
        <a:p>
          <a:r>
            <a:rPr lang="en-US" sz="1400" b="1" i="0" dirty="0">
              <a:latin typeface="Georgia" panose="02040502050405020303" pitchFamily="18" charset="0"/>
            </a:rPr>
            <a:t>Stored Dataset</a:t>
          </a:r>
          <a:r>
            <a:rPr lang="en-US" sz="1400" b="0" i="0" dirty="0">
              <a:latin typeface="Georgia" panose="02040502050405020303" pitchFamily="18" charset="0"/>
            </a:rPr>
            <a:t>: Organized data into </a:t>
          </a:r>
          <a:r>
            <a:rPr lang="en-US" sz="1400" b="1" i="0" dirty="0">
              <a:latin typeface="Georgia" panose="02040502050405020303" pitchFamily="18" charset="0"/>
            </a:rPr>
            <a:t>SQL Server tables</a:t>
          </a:r>
          <a:r>
            <a:rPr lang="en-US" sz="1400" b="0" i="0" dirty="0">
              <a:latin typeface="Georgia" panose="02040502050405020303" pitchFamily="18" charset="0"/>
            </a:rPr>
            <a:t> for efficient querying and analysis.</a:t>
          </a:r>
          <a:endParaRPr lang="en-IN" sz="1400" dirty="0">
            <a:latin typeface="Georgia" panose="02040502050405020303" pitchFamily="18" charset="0"/>
          </a:endParaRPr>
        </a:p>
      </dgm:t>
    </dgm:pt>
    <dgm:pt modelId="{C3B27656-D7FB-401E-A756-7EB75556DBC9}" type="parTrans" cxnId="{C313BEEE-2EC4-47F9-BA2F-FDE65CC0EA15}">
      <dgm:prSet/>
      <dgm:spPr/>
      <dgm:t>
        <a:bodyPr/>
        <a:lstStyle/>
        <a:p>
          <a:endParaRPr lang="en-IN" sz="1400"/>
        </a:p>
      </dgm:t>
    </dgm:pt>
    <dgm:pt modelId="{53C3E891-A65A-4BC6-9534-FDED1B4AD3B3}" type="sibTrans" cxnId="{C313BEEE-2EC4-47F9-BA2F-FDE65CC0EA15}">
      <dgm:prSet/>
      <dgm:spPr/>
      <dgm:t>
        <a:bodyPr/>
        <a:lstStyle/>
        <a:p>
          <a:endParaRPr lang="en-IN" sz="1400"/>
        </a:p>
      </dgm:t>
    </dgm:pt>
    <dgm:pt modelId="{1850C37E-89B2-43D8-B5FD-ED210A5A95FC}" type="pres">
      <dgm:prSet presAssocID="{1D2730FA-89E8-463B-9133-04F5081F81FB}" presName="linear" presStyleCnt="0">
        <dgm:presLayoutVars>
          <dgm:animLvl val="lvl"/>
          <dgm:resizeHandles val="exact"/>
        </dgm:presLayoutVars>
      </dgm:prSet>
      <dgm:spPr/>
    </dgm:pt>
    <dgm:pt modelId="{98B20537-C2F0-413C-8A44-CD7B4A2BC204}" type="pres">
      <dgm:prSet presAssocID="{A8631179-9BE9-440C-8B74-45CFAC9B9057}" presName="parentText" presStyleLbl="node1" presStyleIdx="0" presStyleCnt="2">
        <dgm:presLayoutVars>
          <dgm:chMax val="0"/>
          <dgm:bulletEnabled val="1"/>
        </dgm:presLayoutVars>
      </dgm:prSet>
      <dgm:spPr/>
    </dgm:pt>
    <dgm:pt modelId="{AD84530F-85C3-484E-AE28-F6B569194CB9}" type="pres">
      <dgm:prSet presAssocID="{29DEE527-8CA4-4A43-84FD-743CB566F1BE}" presName="spacer" presStyleCnt="0"/>
      <dgm:spPr/>
    </dgm:pt>
    <dgm:pt modelId="{E2B7F5F5-6128-4B57-BBF9-E443D54110A0}" type="pres">
      <dgm:prSet presAssocID="{AF8FF39A-BA99-4102-9F28-0CDAAA1B5FFA}" presName="parentText" presStyleLbl="node1" presStyleIdx="1" presStyleCnt="2">
        <dgm:presLayoutVars>
          <dgm:chMax val="0"/>
          <dgm:bulletEnabled val="1"/>
        </dgm:presLayoutVars>
      </dgm:prSet>
      <dgm:spPr/>
    </dgm:pt>
  </dgm:ptLst>
  <dgm:cxnLst>
    <dgm:cxn modelId="{A386B307-AD11-48E8-94B1-6CD9679B8226}" type="presOf" srcId="{AF8FF39A-BA99-4102-9F28-0CDAAA1B5FFA}" destId="{E2B7F5F5-6128-4B57-BBF9-E443D54110A0}" srcOrd="0" destOrd="0" presId="urn:microsoft.com/office/officeart/2005/8/layout/vList2"/>
    <dgm:cxn modelId="{ABC91F86-E14A-4D6C-A100-DDE2D493E78F}" type="presOf" srcId="{1D2730FA-89E8-463B-9133-04F5081F81FB}" destId="{1850C37E-89B2-43D8-B5FD-ED210A5A95FC}" srcOrd="0" destOrd="0" presId="urn:microsoft.com/office/officeart/2005/8/layout/vList2"/>
    <dgm:cxn modelId="{E2BB9AA2-CD8D-4677-8223-2CB5DA4D0C37}" type="presOf" srcId="{A8631179-9BE9-440C-8B74-45CFAC9B9057}" destId="{98B20537-C2F0-413C-8A44-CD7B4A2BC204}" srcOrd="0" destOrd="0" presId="urn:microsoft.com/office/officeart/2005/8/layout/vList2"/>
    <dgm:cxn modelId="{B0FE7BB9-3E1E-44C5-A5BE-27F7FD71E34D}" srcId="{1D2730FA-89E8-463B-9133-04F5081F81FB}" destId="{A8631179-9BE9-440C-8B74-45CFAC9B9057}" srcOrd="0" destOrd="0" parTransId="{49DD7338-E093-4A90-8F16-48B6518FD80D}" sibTransId="{29DEE527-8CA4-4A43-84FD-743CB566F1BE}"/>
    <dgm:cxn modelId="{C313BEEE-2EC4-47F9-BA2F-FDE65CC0EA15}" srcId="{1D2730FA-89E8-463B-9133-04F5081F81FB}" destId="{AF8FF39A-BA99-4102-9F28-0CDAAA1B5FFA}" srcOrd="1" destOrd="0" parTransId="{C3B27656-D7FB-401E-A756-7EB75556DBC9}" sibTransId="{53C3E891-A65A-4BC6-9534-FDED1B4AD3B3}"/>
    <dgm:cxn modelId="{81FFF418-0DF3-4E95-8413-B337FE7A5357}" type="presParOf" srcId="{1850C37E-89B2-43D8-B5FD-ED210A5A95FC}" destId="{98B20537-C2F0-413C-8A44-CD7B4A2BC204}" srcOrd="0" destOrd="0" presId="urn:microsoft.com/office/officeart/2005/8/layout/vList2"/>
    <dgm:cxn modelId="{F976E0A4-769E-4726-B6F8-92044BD6D0B8}" type="presParOf" srcId="{1850C37E-89B2-43D8-B5FD-ED210A5A95FC}" destId="{AD84530F-85C3-484E-AE28-F6B569194CB9}" srcOrd="1" destOrd="0" presId="urn:microsoft.com/office/officeart/2005/8/layout/vList2"/>
    <dgm:cxn modelId="{ED473B4D-697F-4A39-A3BC-643788B453BD}" type="presParOf" srcId="{1850C37E-89B2-43D8-B5FD-ED210A5A95FC}" destId="{E2B7F5F5-6128-4B57-BBF9-E443D54110A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E4BE45-FE5A-4922-88F6-9064E991AEB3}"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69001BD9-A541-42F6-9723-C7A31A850F92}">
      <dgm:prSet custT="1"/>
      <dgm:spPr/>
      <dgm:t>
        <a:bodyPr/>
        <a:lstStyle/>
        <a:p>
          <a:r>
            <a:rPr lang="en-US" sz="1400" b="1" i="0" dirty="0">
              <a:latin typeface="Georgia" panose="02040502050405020303" pitchFamily="18" charset="0"/>
            </a:rPr>
            <a:t>Checked Data Types</a:t>
          </a:r>
          <a:r>
            <a:rPr lang="en-US" sz="1400" b="0" i="0" dirty="0">
              <a:latin typeface="Georgia" panose="02040502050405020303" pitchFamily="18" charset="0"/>
            </a:rPr>
            <a:t>: Verified the data type of each column.</a:t>
          </a:r>
          <a:endParaRPr lang="en-IN" sz="1400" dirty="0">
            <a:latin typeface="Georgia" panose="02040502050405020303" pitchFamily="18" charset="0"/>
          </a:endParaRPr>
        </a:p>
      </dgm:t>
    </dgm:pt>
    <dgm:pt modelId="{968808DF-C9A2-49C5-9DD1-D4BD3F51D38C}" type="parTrans" cxnId="{841467CD-0A9F-4BD2-886C-9A55C44F094B}">
      <dgm:prSet/>
      <dgm:spPr/>
      <dgm:t>
        <a:bodyPr/>
        <a:lstStyle/>
        <a:p>
          <a:endParaRPr lang="en-IN"/>
        </a:p>
      </dgm:t>
    </dgm:pt>
    <dgm:pt modelId="{E8151F68-8E37-4D8A-BDAC-027601F4DFC8}" type="sibTrans" cxnId="{841467CD-0A9F-4BD2-886C-9A55C44F094B}">
      <dgm:prSet/>
      <dgm:spPr/>
      <dgm:t>
        <a:bodyPr/>
        <a:lstStyle/>
        <a:p>
          <a:endParaRPr lang="en-IN"/>
        </a:p>
      </dgm:t>
    </dgm:pt>
    <dgm:pt modelId="{5B14B61B-51DC-4F6A-8E62-06E4FC83D00F}">
      <dgm:prSet custT="1"/>
      <dgm:spPr/>
      <dgm:t>
        <a:bodyPr/>
        <a:lstStyle/>
        <a:p>
          <a:r>
            <a:rPr lang="en-US" sz="1400" b="1" i="0" dirty="0">
              <a:latin typeface="Georgia" panose="02040502050405020303" pitchFamily="18" charset="0"/>
            </a:rPr>
            <a:t>Row Count Analysis</a:t>
          </a:r>
          <a:r>
            <a:rPr lang="en-US" sz="1400" b="0" i="0" dirty="0">
              <a:latin typeface="Georgia" panose="02040502050405020303" pitchFamily="18" charset="0"/>
            </a:rPr>
            <a:t>: Identified the number of records in each table.</a:t>
          </a:r>
          <a:endParaRPr lang="en-IN" sz="1400" dirty="0">
            <a:latin typeface="Georgia" panose="02040502050405020303" pitchFamily="18" charset="0"/>
          </a:endParaRPr>
        </a:p>
      </dgm:t>
    </dgm:pt>
    <dgm:pt modelId="{9B02800F-98DA-4BC5-A0BE-A52483DC6348}" type="parTrans" cxnId="{225EF1E1-AD6C-4735-AA8D-964FE6B16C26}">
      <dgm:prSet/>
      <dgm:spPr/>
      <dgm:t>
        <a:bodyPr/>
        <a:lstStyle/>
        <a:p>
          <a:endParaRPr lang="en-IN"/>
        </a:p>
      </dgm:t>
    </dgm:pt>
    <dgm:pt modelId="{355C2E2D-0E8A-448F-A824-A1B31211EB40}" type="sibTrans" cxnId="{225EF1E1-AD6C-4735-AA8D-964FE6B16C26}">
      <dgm:prSet/>
      <dgm:spPr/>
      <dgm:t>
        <a:bodyPr/>
        <a:lstStyle/>
        <a:p>
          <a:endParaRPr lang="en-IN"/>
        </a:p>
      </dgm:t>
    </dgm:pt>
    <dgm:pt modelId="{DBA3E391-12F3-4EC7-961D-2CF5437EB684}">
      <dgm:prSet custT="1"/>
      <dgm:spPr/>
      <dgm:t>
        <a:bodyPr/>
        <a:lstStyle/>
        <a:p>
          <a:r>
            <a:rPr lang="en-US" sz="1400" b="1" i="0" dirty="0">
              <a:latin typeface="Georgia" panose="02040502050405020303" pitchFamily="18" charset="0"/>
            </a:rPr>
            <a:t>Null Value Handling</a:t>
          </a:r>
          <a:r>
            <a:rPr lang="en-US" sz="1400" b="0" i="0" dirty="0">
              <a:latin typeface="Georgia" panose="02040502050405020303" pitchFamily="18" charset="0"/>
            </a:rPr>
            <a:t>: Detected missing values and applied appropriate handling techniques</a:t>
          </a:r>
          <a:endParaRPr lang="en-IN" sz="1400" dirty="0">
            <a:latin typeface="Georgia" panose="02040502050405020303" pitchFamily="18" charset="0"/>
          </a:endParaRPr>
        </a:p>
      </dgm:t>
    </dgm:pt>
    <dgm:pt modelId="{EDE46F45-C58A-4DE7-A72B-FFE50A9C1D6E}" type="parTrans" cxnId="{D39E9176-58D9-4B43-88AD-EA8AC6F2C17C}">
      <dgm:prSet/>
      <dgm:spPr/>
      <dgm:t>
        <a:bodyPr/>
        <a:lstStyle/>
        <a:p>
          <a:endParaRPr lang="en-IN"/>
        </a:p>
      </dgm:t>
    </dgm:pt>
    <dgm:pt modelId="{410ADF69-3EC9-49AE-8C7F-7FE6FC2E3285}" type="sibTrans" cxnId="{D39E9176-58D9-4B43-88AD-EA8AC6F2C17C}">
      <dgm:prSet/>
      <dgm:spPr/>
      <dgm:t>
        <a:bodyPr/>
        <a:lstStyle/>
        <a:p>
          <a:endParaRPr lang="en-IN"/>
        </a:p>
      </dgm:t>
    </dgm:pt>
    <dgm:pt modelId="{FAFDD14D-6F2C-4014-9536-C9869DC2A5F0}" type="pres">
      <dgm:prSet presAssocID="{C7E4BE45-FE5A-4922-88F6-9064E991AEB3}" presName="linear" presStyleCnt="0">
        <dgm:presLayoutVars>
          <dgm:animLvl val="lvl"/>
          <dgm:resizeHandles val="exact"/>
        </dgm:presLayoutVars>
      </dgm:prSet>
      <dgm:spPr/>
    </dgm:pt>
    <dgm:pt modelId="{43690769-D0F4-4B39-A5BD-C3F44A14565F}" type="pres">
      <dgm:prSet presAssocID="{69001BD9-A541-42F6-9723-C7A31A850F92}" presName="parentText" presStyleLbl="node1" presStyleIdx="0" presStyleCnt="3">
        <dgm:presLayoutVars>
          <dgm:chMax val="0"/>
          <dgm:bulletEnabled val="1"/>
        </dgm:presLayoutVars>
      </dgm:prSet>
      <dgm:spPr/>
    </dgm:pt>
    <dgm:pt modelId="{F6DBC9BC-24B2-4493-A167-52FB239F1458}" type="pres">
      <dgm:prSet presAssocID="{E8151F68-8E37-4D8A-BDAC-027601F4DFC8}" presName="spacer" presStyleCnt="0"/>
      <dgm:spPr/>
    </dgm:pt>
    <dgm:pt modelId="{3D4A274D-56C0-4C50-A81C-14252A004D6F}" type="pres">
      <dgm:prSet presAssocID="{5B14B61B-51DC-4F6A-8E62-06E4FC83D00F}" presName="parentText" presStyleLbl="node1" presStyleIdx="1" presStyleCnt="3">
        <dgm:presLayoutVars>
          <dgm:chMax val="0"/>
          <dgm:bulletEnabled val="1"/>
        </dgm:presLayoutVars>
      </dgm:prSet>
      <dgm:spPr/>
    </dgm:pt>
    <dgm:pt modelId="{2791D18F-E97E-4F05-9D29-452E06524AE2}" type="pres">
      <dgm:prSet presAssocID="{355C2E2D-0E8A-448F-A824-A1B31211EB40}" presName="spacer" presStyleCnt="0"/>
      <dgm:spPr/>
    </dgm:pt>
    <dgm:pt modelId="{B4B33485-8A12-4789-9AA1-8DF1EEA122CC}" type="pres">
      <dgm:prSet presAssocID="{DBA3E391-12F3-4EC7-961D-2CF5437EB684}" presName="parentText" presStyleLbl="node1" presStyleIdx="2" presStyleCnt="3">
        <dgm:presLayoutVars>
          <dgm:chMax val="0"/>
          <dgm:bulletEnabled val="1"/>
        </dgm:presLayoutVars>
      </dgm:prSet>
      <dgm:spPr/>
    </dgm:pt>
  </dgm:ptLst>
  <dgm:cxnLst>
    <dgm:cxn modelId="{D39E9176-58D9-4B43-88AD-EA8AC6F2C17C}" srcId="{C7E4BE45-FE5A-4922-88F6-9064E991AEB3}" destId="{DBA3E391-12F3-4EC7-961D-2CF5437EB684}" srcOrd="2" destOrd="0" parTransId="{EDE46F45-C58A-4DE7-A72B-FFE50A9C1D6E}" sibTransId="{410ADF69-3EC9-49AE-8C7F-7FE6FC2E3285}"/>
    <dgm:cxn modelId="{595BE377-4BDF-4B83-BE29-A9A866971637}" type="presOf" srcId="{C7E4BE45-FE5A-4922-88F6-9064E991AEB3}" destId="{FAFDD14D-6F2C-4014-9536-C9869DC2A5F0}" srcOrd="0" destOrd="0" presId="urn:microsoft.com/office/officeart/2005/8/layout/vList2"/>
    <dgm:cxn modelId="{425B1BA0-C34A-4BBB-8F57-08C947FB80A8}" type="presOf" srcId="{69001BD9-A541-42F6-9723-C7A31A850F92}" destId="{43690769-D0F4-4B39-A5BD-C3F44A14565F}" srcOrd="0" destOrd="0" presId="urn:microsoft.com/office/officeart/2005/8/layout/vList2"/>
    <dgm:cxn modelId="{841467CD-0A9F-4BD2-886C-9A55C44F094B}" srcId="{C7E4BE45-FE5A-4922-88F6-9064E991AEB3}" destId="{69001BD9-A541-42F6-9723-C7A31A850F92}" srcOrd="0" destOrd="0" parTransId="{968808DF-C9A2-49C5-9DD1-D4BD3F51D38C}" sibTransId="{E8151F68-8E37-4D8A-BDAC-027601F4DFC8}"/>
    <dgm:cxn modelId="{225EF1E1-AD6C-4735-AA8D-964FE6B16C26}" srcId="{C7E4BE45-FE5A-4922-88F6-9064E991AEB3}" destId="{5B14B61B-51DC-4F6A-8E62-06E4FC83D00F}" srcOrd="1" destOrd="0" parTransId="{9B02800F-98DA-4BC5-A0BE-A52483DC6348}" sibTransId="{355C2E2D-0E8A-448F-A824-A1B31211EB40}"/>
    <dgm:cxn modelId="{72C956E2-0F07-42C4-9CCC-2FB626173FED}" type="presOf" srcId="{DBA3E391-12F3-4EC7-961D-2CF5437EB684}" destId="{B4B33485-8A12-4789-9AA1-8DF1EEA122CC}" srcOrd="0" destOrd="0" presId="urn:microsoft.com/office/officeart/2005/8/layout/vList2"/>
    <dgm:cxn modelId="{BF80B5FE-8F7B-4C4C-BB4A-8DB54CF8051B}" type="presOf" srcId="{5B14B61B-51DC-4F6A-8E62-06E4FC83D00F}" destId="{3D4A274D-56C0-4C50-A81C-14252A004D6F}" srcOrd="0" destOrd="0" presId="urn:microsoft.com/office/officeart/2005/8/layout/vList2"/>
    <dgm:cxn modelId="{04F63503-D961-48F3-A510-0D25A248AC98}" type="presParOf" srcId="{FAFDD14D-6F2C-4014-9536-C9869DC2A5F0}" destId="{43690769-D0F4-4B39-A5BD-C3F44A14565F}" srcOrd="0" destOrd="0" presId="urn:microsoft.com/office/officeart/2005/8/layout/vList2"/>
    <dgm:cxn modelId="{52E1068D-F852-4E8D-9D0B-17B80628BE93}" type="presParOf" srcId="{FAFDD14D-6F2C-4014-9536-C9869DC2A5F0}" destId="{F6DBC9BC-24B2-4493-A167-52FB239F1458}" srcOrd="1" destOrd="0" presId="urn:microsoft.com/office/officeart/2005/8/layout/vList2"/>
    <dgm:cxn modelId="{9D36C6B4-8214-4C6C-BEE7-0084836D686B}" type="presParOf" srcId="{FAFDD14D-6F2C-4014-9536-C9869DC2A5F0}" destId="{3D4A274D-56C0-4C50-A81C-14252A004D6F}" srcOrd="2" destOrd="0" presId="urn:microsoft.com/office/officeart/2005/8/layout/vList2"/>
    <dgm:cxn modelId="{D50BD811-402F-4954-ABFD-386F7F37567F}" type="presParOf" srcId="{FAFDD14D-6F2C-4014-9536-C9869DC2A5F0}" destId="{2791D18F-E97E-4F05-9D29-452E06524AE2}" srcOrd="3" destOrd="0" presId="urn:microsoft.com/office/officeart/2005/8/layout/vList2"/>
    <dgm:cxn modelId="{3AA8EC2E-8232-4289-8A43-C9F8021C9490}" type="presParOf" srcId="{FAFDD14D-6F2C-4014-9536-C9869DC2A5F0}" destId="{B4B33485-8A12-4789-9AA1-8DF1EEA122CC}"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6167CF-3FE8-43EE-9722-0AE0A6D6104B}" type="doc">
      <dgm:prSet loTypeId="urn:microsoft.com/office/officeart/2005/8/layout/hList9" loCatId="list" qsTypeId="urn:microsoft.com/office/officeart/2005/8/quickstyle/simple1" qsCatId="simple" csTypeId="urn:microsoft.com/office/officeart/2005/8/colors/colorful5" csCatId="colorful" phldr="1"/>
      <dgm:spPr/>
      <dgm:t>
        <a:bodyPr/>
        <a:lstStyle/>
        <a:p>
          <a:endParaRPr lang="en-IN"/>
        </a:p>
      </dgm:t>
    </dgm:pt>
    <dgm:pt modelId="{9913B87B-40D3-4E6C-9C3E-5B100E2179D9}">
      <dgm:prSet custT="1"/>
      <dgm:spPr/>
      <dgm:t>
        <a:bodyPr/>
        <a:lstStyle/>
        <a:p>
          <a:r>
            <a:rPr lang="en-IN" sz="2400" b="0" i="0">
              <a:latin typeface="Georgia" panose="02040502050405020303" pitchFamily="18" charset="0"/>
            </a:rPr>
            <a:t>27%</a:t>
          </a:r>
          <a:endParaRPr lang="en-IN" sz="2400" dirty="0">
            <a:latin typeface="Georgia" panose="02040502050405020303" pitchFamily="18" charset="0"/>
          </a:endParaRPr>
        </a:p>
      </dgm:t>
    </dgm:pt>
    <dgm:pt modelId="{A2009D2B-5FC6-4A5C-8325-6A8C004DED3F}" type="parTrans" cxnId="{BF2D2A1C-F49D-4926-B569-2D9BEBC93ACB}">
      <dgm:prSet/>
      <dgm:spPr/>
      <dgm:t>
        <a:bodyPr/>
        <a:lstStyle/>
        <a:p>
          <a:endParaRPr lang="en-IN"/>
        </a:p>
      </dgm:t>
    </dgm:pt>
    <dgm:pt modelId="{3E86C9A9-2352-4256-A7D6-1A9B175CD84E}" type="sibTrans" cxnId="{BF2D2A1C-F49D-4926-B569-2D9BEBC93ACB}">
      <dgm:prSet/>
      <dgm:spPr/>
      <dgm:t>
        <a:bodyPr/>
        <a:lstStyle/>
        <a:p>
          <a:endParaRPr lang="en-IN"/>
        </a:p>
      </dgm:t>
    </dgm:pt>
    <dgm:pt modelId="{2F4DF076-5496-4D20-AE74-27DBADF38F0E}">
      <dgm:prSet custT="1"/>
      <dgm:spPr/>
      <dgm:t>
        <a:bodyPr/>
        <a:lstStyle/>
        <a:p>
          <a:r>
            <a:rPr lang="en-IN" sz="2400" b="0" i="0">
              <a:latin typeface="Georgia" panose="02040502050405020303" pitchFamily="18" charset="0"/>
            </a:rPr>
            <a:t>23%</a:t>
          </a:r>
          <a:endParaRPr lang="en-IN" sz="2400" dirty="0">
            <a:latin typeface="Georgia" panose="02040502050405020303" pitchFamily="18" charset="0"/>
          </a:endParaRPr>
        </a:p>
      </dgm:t>
    </dgm:pt>
    <dgm:pt modelId="{D3822ECB-29BD-4ED4-BCAE-26C00775E087}" type="parTrans" cxnId="{E5FB8DB8-FAEE-47CA-8FB8-B740EBD5CBFE}">
      <dgm:prSet/>
      <dgm:spPr/>
      <dgm:t>
        <a:bodyPr/>
        <a:lstStyle/>
        <a:p>
          <a:endParaRPr lang="en-IN"/>
        </a:p>
      </dgm:t>
    </dgm:pt>
    <dgm:pt modelId="{004D57F7-E121-4105-A4A1-58D5B5C9901E}" type="sibTrans" cxnId="{E5FB8DB8-FAEE-47CA-8FB8-B740EBD5CBFE}">
      <dgm:prSet/>
      <dgm:spPr/>
      <dgm:t>
        <a:bodyPr/>
        <a:lstStyle/>
        <a:p>
          <a:endParaRPr lang="en-IN"/>
        </a:p>
      </dgm:t>
    </dgm:pt>
    <dgm:pt modelId="{C13E2D63-8B12-4183-BA3E-83D27355B42B}">
      <dgm:prSet custT="1">
        <dgm:style>
          <a:lnRef idx="1">
            <a:schemeClr val="accent1"/>
          </a:lnRef>
          <a:fillRef idx="2">
            <a:schemeClr val="accent1"/>
          </a:fillRef>
          <a:effectRef idx="1">
            <a:schemeClr val="accent1"/>
          </a:effectRef>
          <a:fontRef idx="minor">
            <a:schemeClr val="dk1"/>
          </a:fontRef>
        </dgm:style>
      </dgm:prSet>
      <dgm:spPr/>
      <dgm:t>
        <a:bodyPr/>
        <a:lstStyle/>
        <a:p>
          <a:r>
            <a:rPr lang="en-IN" sz="1200">
              <a:latin typeface="Georgia" panose="02040502050405020303" pitchFamily="18" charset="0"/>
            </a:rPr>
            <a:t>Average % of amount paid out of the total bill</a:t>
          </a:r>
          <a:endParaRPr lang="en-IN" sz="1200" dirty="0">
            <a:latin typeface="Georgia" panose="02040502050405020303" pitchFamily="18" charset="0"/>
          </a:endParaRPr>
        </a:p>
      </dgm:t>
    </dgm:pt>
    <dgm:pt modelId="{B105F554-7AF9-480A-8031-9A6FC3F6BA29}" type="parTrans" cxnId="{CB4C9B06-1E46-415D-A8DC-30D077EB3087}">
      <dgm:prSet/>
      <dgm:spPr/>
      <dgm:t>
        <a:bodyPr/>
        <a:lstStyle/>
        <a:p>
          <a:endParaRPr lang="en-IN"/>
        </a:p>
      </dgm:t>
    </dgm:pt>
    <dgm:pt modelId="{8893D027-6FAF-49DA-9C65-44EF53BCCD11}" type="sibTrans" cxnId="{CB4C9B06-1E46-415D-A8DC-30D077EB3087}">
      <dgm:prSet/>
      <dgm:spPr/>
      <dgm:t>
        <a:bodyPr/>
        <a:lstStyle/>
        <a:p>
          <a:endParaRPr lang="en-IN"/>
        </a:p>
      </dgm:t>
    </dgm:pt>
    <dgm:pt modelId="{F0A6F01F-3BC3-4232-B3AC-A4455DCA0FED}">
      <dgm:prSet custT="1">
        <dgm:style>
          <a:lnRef idx="1">
            <a:schemeClr val="accent1"/>
          </a:lnRef>
          <a:fillRef idx="2">
            <a:schemeClr val="accent1"/>
          </a:fillRef>
          <a:effectRef idx="1">
            <a:schemeClr val="accent1"/>
          </a:effectRef>
          <a:fontRef idx="minor">
            <a:schemeClr val="dk1"/>
          </a:fontRef>
        </dgm:style>
      </dgm:prSet>
      <dgm:spPr/>
      <dgm:t>
        <a:bodyPr/>
        <a:lstStyle/>
        <a:p>
          <a:r>
            <a:rPr lang="en-IN" sz="1200" b="0" i="0" dirty="0">
              <a:latin typeface="Georgia" panose="02040502050405020303" pitchFamily="18" charset="0"/>
            </a:rPr>
            <a:t>Average % of amount paid by Medicare out of the total bill</a:t>
          </a:r>
          <a:endParaRPr lang="en-IN" sz="1200" dirty="0">
            <a:latin typeface="Georgia" panose="02040502050405020303" pitchFamily="18" charset="0"/>
          </a:endParaRPr>
        </a:p>
      </dgm:t>
    </dgm:pt>
    <dgm:pt modelId="{38E54902-7153-4BF1-A999-3B039EBE00EA}" type="parTrans" cxnId="{35303A20-0A55-4932-9B41-8D2D183D5EFD}">
      <dgm:prSet/>
      <dgm:spPr/>
      <dgm:t>
        <a:bodyPr/>
        <a:lstStyle/>
        <a:p>
          <a:endParaRPr lang="en-IN"/>
        </a:p>
      </dgm:t>
    </dgm:pt>
    <dgm:pt modelId="{CF790F9C-CB1F-42A5-9CE1-360605B804D0}" type="sibTrans" cxnId="{35303A20-0A55-4932-9B41-8D2D183D5EFD}">
      <dgm:prSet/>
      <dgm:spPr/>
      <dgm:t>
        <a:bodyPr/>
        <a:lstStyle/>
        <a:p>
          <a:endParaRPr lang="en-IN"/>
        </a:p>
      </dgm:t>
    </dgm:pt>
    <dgm:pt modelId="{15A2BB13-57CE-4D10-A521-E7831EB87AE7}">
      <dgm:prSet custT="1"/>
      <dgm:spPr/>
      <dgm:t>
        <a:bodyPr/>
        <a:lstStyle/>
        <a:p>
          <a:r>
            <a:rPr lang="en-US" sz="2400" b="0" i="0">
              <a:latin typeface="Georgia" panose="02040502050405020303" pitchFamily="18" charset="0"/>
            </a:rPr>
            <a:t>85%</a:t>
          </a:r>
          <a:endParaRPr lang="en-IN" sz="2400" dirty="0">
            <a:latin typeface="Georgia" panose="02040502050405020303" pitchFamily="18" charset="0"/>
          </a:endParaRPr>
        </a:p>
      </dgm:t>
    </dgm:pt>
    <dgm:pt modelId="{B7FB2A5D-F851-422B-8BFD-D1F4806B9AF7}" type="parTrans" cxnId="{0DFA7E6D-C6C5-4D97-9AAF-59EE746D6562}">
      <dgm:prSet/>
      <dgm:spPr/>
      <dgm:t>
        <a:bodyPr/>
        <a:lstStyle/>
        <a:p>
          <a:endParaRPr lang="en-IN"/>
        </a:p>
      </dgm:t>
    </dgm:pt>
    <dgm:pt modelId="{230370FB-9468-486B-888B-3D79E2CFAF1C}" type="sibTrans" cxnId="{0DFA7E6D-C6C5-4D97-9AAF-59EE746D6562}">
      <dgm:prSet/>
      <dgm:spPr/>
      <dgm:t>
        <a:bodyPr/>
        <a:lstStyle/>
        <a:p>
          <a:endParaRPr lang="en-IN"/>
        </a:p>
      </dgm:t>
    </dgm:pt>
    <dgm:pt modelId="{684E9D5E-9D5E-48F0-A014-48770870ACBD}">
      <dgm:prSet custT="1">
        <dgm:style>
          <a:lnRef idx="1">
            <a:schemeClr val="accent1"/>
          </a:lnRef>
          <a:fillRef idx="2">
            <a:schemeClr val="accent1"/>
          </a:fillRef>
          <a:effectRef idx="1">
            <a:schemeClr val="accent1"/>
          </a:effectRef>
          <a:fontRef idx="minor">
            <a:schemeClr val="dk1"/>
          </a:fontRef>
        </dgm:style>
      </dgm:prSet>
      <dgm:spPr/>
      <dgm:t>
        <a:bodyPr/>
        <a:lstStyle/>
        <a:p>
          <a:r>
            <a:rPr lang="en-US" sz="1200" b="0" i="0" dirty="0">
              <a:latin typeface="Georgia" panose="02040502050405020303" pitchFamily="18" charset="0"/>
            </a:rPr>
            <a:t>Medicare contributes out of the total amount that gets paid</a:t>
          </a:r>
          <a:endParaRPr lang="en-IN" sz="1200" dirty="0">
            <a:latin typeface="Georgia" panose="02040502050405020303" pitchFamily="18" charset="0"/>
          </a:endParaRPr>
        </a:p>
      </dgm:t>
    </dgm:pt>
    <dgm:pt modelId="{37674761-CB0A-4E6A-861E-748F781E46A1}" type="parTrans" cxnId="{8EDBB738-728D-4B38-9216-200EAF15FD23}">
      <dgm:prSet/>
      <dgm:spPr/>
      <dgm:t>
        <a:bodyPr/>
        <a:lstStyle/>
        <a:p>
          <a:endParaRPr lang="en-IN"/>
        </a:p>
      </dgm:t>
    </dgm:pt>
    <dgm:pt modelId="{10A454B3-A536-4923-95A5-2A1D48CD4C17}" type="sibTrans" cxnId="{8EDBB738-728D-4B38-9216-200EAF15FD23}">
      <dgm:prSet/>
      <dgm:spPr/>
      <dgm:t>
        <a:bodyPr/>
        <a:lstStyle/>
        <a:p>
          <a:endParaRPr lang="en-IN"/>
        </a:p>
      </dgm:t>
    </dgm:pt>
    <dgm:pt modelId="{44EDE9E6-D0F1-4528-8D16-E6B21DE9561A}" type="pres">
      <dgm:prSet presAssocID="{AA6167CF-3FE8-43EE-9722-0AE0A6D6104B}" presName="list" presStyleCnt="0">
        <dgm:presLayoutVars>
          <dgm:dir/>
          <dgm:animLvl val="lvl"/>
        </dgm:presLayoutVars>
      </dgm:prSet>
      <dgm:spPr/>
    </dgm:pt>
    <dgm:pt modelId="{D111B475-9034-4338-B832-F7A3B01BD1CE}" type="pres">
      <dgm:prSet presAssocID="{9913B87B-40D3-4E6C-9C3E-5B100E2179D9}" presName="posSpace" presStyleCnt="0"/>
      <dgm:spPr/>
    </dgm:pt>
    <dgm:pt modelId="{325F5A0A-59FD-4392-9E2F-27D58DF4712C}" type="pres">
      <dgm:prSet presAssocID="{9913B87B-40D3-4E6C-9C3E-5B100E2179D9}" presName="vertFlow" presStyleCnt="0"/>
      <dgm:spPr/>
    </dgm:pt>
    <dgm:pt modelId="{92CBE59F-A633-4A56-80A1-B276F62A55D3}" type="pres">
      <dgm:prSet presAssocID="{9913B87B-40D3-4E6C-9C3E-5B100E2179D9}" presName="topSpace" presStyleCnt="0"/>
      <dgm:spPr/>
    </dgm:pt>
    <dgm:pt modelId="{4A5BF03D-ACC8-4AE6-B26E-0D9E36C67527}" type="pres">
      <dgm:prSet presAssocID="{9913B87B-40D3-4E6C-9C3E-5B100E2179D9}" presName="firstComp" presStyleCnt="0"/>
      <dgm:spPr/>
    </dgm:pt>
    <dgm:pt modelId="{1C46CE8A-A793-427E-9A1A-EF97501A0A5D}" type="pres">
      <dgm:prSet presAssocID="{9913B87B-40D3-4E6C-9C3E-5B100E2179D9}" presName="firstChild" presStyleLbl="bgAccFollowNode1" presStyleIdx="0" presStyleCnt="3"/>
      <dgm:spPr/>
    </dgm:pt>
    <dgm:pt modelId="{1A869DF0-3654-4FBB-9439-B4B3D489ED30}" type="pres">
      <dgm:prSet presAssocID="{9913B87B-40D3-4E6C-9C3E-5B100E2179D9}" presName="firstChildTx" presStyleLbl="bgAccFollowNode1" presStyleIdx="0" presStyleCnt="3">
        <dgm:presLayoutVars>
          <dgm:bulletEnabled val="1"/>
        </dgm:presLayoutVars>
      </dgm:prSet>
      <dgm:spPr/>
    </dgm:pt>
    <dgm:pt modelId="{68D6491C-03F4-404A-B4A6-C33515B6269D}" type="pres">
      <dgm:prSet presAssocID="{9913B87B-40D3-4E6C-9C3E-5B100E2179D9}" presName="negSpace" presStyleCnt="0"/>
      <dgm:spPr/>
    </dgm:pt>
    <dgm:pt modelId="{7CCBB485-83B7-47FE-99AE-DC3FEA33BFF0}" type="pres">
      <dgm:prSet presAssocID="{9913B87B-40D3-4E6C-9C3E-5B100E2179D9}" presName="circle" presStyleLbl="node1" presStyleIdx="0" presStyleCnt="3"/>
      <dgm:spPr/>
    </dgm:pt>
    <dgm:pt modelId="{7A72FAF2-C84E-482F-8860-F705C41EE891}" type="pres">
      <dgm:prSet presAssocID="{3E86C9A9-2352-4256-A7D6-1A9B175CD84E}" presName="transSpace" presStyleCnt="0"/>
      <dgm:spPr/>
    </dgm:pt>
    <dgm:pt modelId="{9668E86B-C431-49BC-B265-712AA2998AF6}" type="pres">
      <dgm:prSet presAssocID="{2F4DF076-5496-4D20-AE74-27DBADF38F0E}" presName="posSpace" presStyleCnt="0"/>
      <dgm:spPr/>
    </dgm:pt>
    <dgm:pt modelId="{465C189B-1499-4A0C-BA04-217E1559FE7E}" type="pres">
      <dgm:prSet presAssocID="{2F4DF076-5496-4D20-AE74-27DBADF38F0E}" presName="vertFlow" presStyleCnt="0"/>
      <dgm:spPr/>
    </dgm:pt>
    <dgm:pt modelId="{A96C62FF-89A9-489C-AA64-34D883F1C3D5}" type="pres">
      <dgm:prSet presAssocID="{2F4DF076-5496-4D20-AE74-27DBADF38F0E}" presName="topSpace" presStyleCnt="0"/>
      <dgm:spPr/>
    </dgm:pt>
    <dgm:pt modelId="{B71FD8FC-79B0-4131-AF63-EDCE0705A448}" type="pres">
      <dgm:prSet presAssocID="{2F4DF076-5496-4D20-AE74-27DBADF38F0E}" presName="firstComp" presStyleCnt="0"/>
      <dgm:spPr/>
    </dgm:pt>
    <dgm:pt modelId="{FEA8E436-35CB-4F10-904A-4F19BE37AB4D}" type="pres">
      <dgm:prSet presAssocID="{2F4DF076-5496-4D20-AE74-27DBADF38F0E}" presName="firstChild" presStyleLbl="bgAccFollowNode1" presStyleIdx="1" presStyleCnt="3"/>
      <dgm:spPr/>
    </dgm:pt>
    <dgm:pt modelId="{4D9A8389-A7C5-4702-AE8F-EAEDAED30CFF}" type="pres">
      <dgm:prSet presAssocID="{2F4DF076-5496-4D20-AE74-27DBADF38F0E}" presName="firstChildTx" presStyleLbl="bgAccFollowNode1" presStyleIdx="1" presStyleCnt="3">
        <dgm:presLayoutVars>
          <dgm:bulletEnabled val="1"/>
        </dgm:presLayoutVars>
      </dgm:prSet>
      <dgm:spPr/>
    </dgm:pt>
    <dgm:pt modelId="{8B970853-9AD4-48BE-9C04-FA1B5929EB49}" type="pres">
      <dgm:prSet presAssocID="{2F4DF076-5496-4D20-AE74-27DBADF38F0E}" presName="negSpace" presStyleCnt="0"/>
      <dgm:spPr/>
    </dgm:pt>
    <dgm:pt modelId="{07BB92E0-1B9B-4787-A5C6-46E6A22D05A0}" type="pres">
      <dgm:prSet presAssocID="{2F4DF076-5496-4D20-AE74-27DBADF38F0E}" presName="circle" presStyleLbl="node1" presStyleIdx="1" presStyleCnt="3"/>
      <dgm:spPr/>
    </dgm:pt>
    <dgm:pt modelId="{6590E7C1-1524-4A24-9A25-6B34DAD21F76}" type="pres">
      <dgm:prSet presAssocID="{004D57F7-E121-4105-A4A1-58D5B5C9901E}" presName="transSpace" presStyleCnt="0"/>
      <dgm:spPr/>
    </dgm:pt>
    <dgm:pt modelId="{A19CF82E-225F-484A-AE49-E8829177C3BA}" type="pres">
      <dgm:prSet presAssocID="{15A2BB13-57CE-4D10-A521-E7831EB87AE7}" presName="posSpace" presStyleCnt="0"/>
      <dgm:spPr/>
    </dgm:pt>
    <dgm:pt modelId="{9593E2C8-2192-409D-A83B-9902D2AD57BD}" type="pres">
      <dgm:prSet presAssocID="{15A2BB13-57CE-4D10-A521-E7831EB87AE7}" presName="vertFlow" presStyleCnt="0"/>
      <dgm:spPr/>
    </dgm:pt>
    <dgm:pt modelId="{3D98AA11-1F18-4F3B-ACCD-5E1FA7C4DBCE}" type="pres">
      <dgm:prSet presAssocID="{15A2BB13-57CE-4D10-A521-E7831EB87AE7}" presName="topSpace" presStyleCnt="0"/>
      <dgm:spPr/>
    </dgm:pt>
    <dgm:pt modelId="{3B290FFF-38B5-4BEF-9B30-60A43A6F20DE}" type="pres">
      <dgm:prSet presAssocID="{15A2BB13-57CE-4D10-A521-E7831EB87AE7}" presName="firstComp" presStyleCnt="0"/>
      <dgm:spPr/>
    </dgm:pt>
    <dgm:pt modelId="{01998262-30A4-40F1-A6DD-EADCFACD89DE}" type="pres">
      <dgm:prSet presAssocID="{15A2BB13-57CE-4D10-A521-E7831EB87AE7}" presName="firstChild" presStyleLbl="bgAccFollowNode1" presStyleIdx="2" presStyleCnt="3"/>
      <dgm:spPr/>
    </dgm:pt>
    <dgm:pt modelId="{77A8C701-1E60-4F90-9E74-57BD1AB64F39}" type="pres">
      <dgm:prSet presAssocID="{15A2BB13-57CE-4D10-A521-E7831EB87AE7}" presName="firstChildTx" presStyleLbl="bgAccFollowNode1" presStyleIdx="2" presStyleCnt="3">
        <dgm:presLayoutVars>
          <dgm:bulletEnabled val="1"/>
        </dgm:presLayoutVars>
      </dgm:prSet>
      <dgm:spPr/>
    </dgm:pt>
    <dgm:pt modelId="{DE1C9988-0C3C-46CE-BD02-DD20DCAB61F5}" type="pres">
      <dgm:prSet presAssocID="{15A2BB13-57CE-4D10-A521-E7831EB87AE7}" presName="negSpace" presStyleCnt="0"/>
      <dgm:spPr/>
    </dgm:pt>
    <dgm:pt modelId="{71B6A6D1-6F32-44C9-8D9F-ECCE3CD00D44}" type="pres">
      <dgm:prSet presAssocID="{15A2BB13-57CE-4D10-A521-E7831EB87AE7}" presName="circle" presStyleLbl="node1" presStyleIdx="2" presStyleCnt="3"/>
      <dgm:spPr/>
    </dgm:pt>
  </dgm:ptLst>
  <dgm:cxnLst>
    <dgm:cxn modelId="{7B566D06-7060-4CE8-94DC-30EB0F9DB316}" type="presOf" srcId="{15A2BB13-57CE-4D10-A521-E7831EB87AE7}" destId="{71B6A6D1-6F32-44C9-8D9F-ECCE3CD00D44}" srcOrd="0" destOrd="0" presId="urn:microsoft.com/office/officeart/2005/8/layout/hList9"/>
    <dgm:cxn modelId="{CB4C9B06-1E46-415D-A8DC-30D077EB3087}" srcId="{9913B87B-40D3-4E6C-9C3E-5B100E2179D9}" destId="{C13E2D63-8B12-4183-BA3E-83D27355B42B}" srcOrd="0" destOrd="0" parTransId="{B105F554-7AF9-480A-8031-9A6FC3F6BA29}" sibTransId="{8893D027-6FAF-49DA-9C65-44EF53BCCD11}"/>
    <dgm:cxn modelId="{BF2D2A1C-F49D-4926-B569-2D9BEBC93ACB}" srcId="{AA6167CF-3FE8-43EE-9722-0AE0A6D6104B}" destId="{9913B87B-40D3-4E6C-9C3E-5B100E2179D9}" srcOrd="0" destOrd="0" parTransId="{A2009D2B-5FC6-4A5C-8325-6A8C004DED3F}" sibTransId="{3E86C9A9-2352-4256-A7D6-1A9B175CD84E}"/>
    <dgm:cxn modelId="{35303A20-0A55-4932-9B41-8D2D183D5EFD}" srcId="{2F4DF076-5496-4D20-AE74-27DBADF38F0E}" destId="{F0A6F01F-3BC3-4232-B3AC-A4455DCA0FED}" srcOrd="0" destOrd="0" parTransId="{38E54902-7153-4BF1-A999-3B039EBE00EA}" sibTransId="{CF790F9C-CB1F-42A5-9CE1-360605B804D0}"/>
    <dgm:cxn modelId="{E3CF6C2B-5DD1-4529-AD5B-4E8751CD1435}" type="presOf" srcId="{2F4DF076-5496-4D20-AE74-27DBADF38F0E}" destId="{07BB92E0-1B9B-4787-A5C6-46E6A22D05A0}" srcOrd="0" destOrd="0" presId="urn:microsoft.com/office/officeart/2005/8/layout/hList9"/>
    <dgm:cxn modelId="{8EDBB738-728D-4B38-9216-200EAF15FD23}" srcId="{15A2BB13-57CE-4D10-A521-E7831EB87AE7}" destId="{684E9D5E-9D5E-48F0-A014-48770870ACBD}" srcOrd="0" destOrd="0" parTransId="{37674761-CB0A-4E6A-861E-748F781E46A1}" sibTransId="{10A454B3-A536-4923-95A5-2A1D48CD4C17}"/>
    <dgm:cxn modelId="{0DFA7E6D-C6C5-4D97-9AAF-59EE746D6562}" srcId="{AA6167CF-3FE8-43EE-9722-0AE0A6D6104B}" destId="{15A2BB13-57CE-4D10-A521-E7831EB87AE7}" srcOrd="2" destOrd="0" parTransId="{B7FB2A5D-F851-422B-8BFD-D1F4806B9AF7}" sibTransId="{230370FB-9468-486B-888B-3D79E2CFAF1C}"/>
    <dgm:cxn modelId="{77074B56-759B-49A9-BE0A-112F6FF7EA9E}" type="presOf" srcId="{684E9D5E-9D5E-48F0-A014-48770870ACBD}" destId="{77A8C701-1E60-4F90-9E74-57BD1AB64F39}" srcOrd="1" destOrd="0" presId="urn:microsoft.com/office/officeart/2005/8/layout/hList9"/>
    <dgm:cxn modelId="{2AE85081-4C2D-49F5-96A8-A3A2B5B01834}" type="presOf" srcId="{C13E2D63-8B12-4183-BA3E-83D27355B42B}" destId="{1A869DF0-3654-4FBB-9439-B4B3D489ED30}" srcOrd="1" destOrd="0" presId="urn:microsoft.com/office/officeart/2005/8/layout/hList9"/>
    <dgm:cxn modelId="{E5FB8DB8-FAEE-47CA-8FB8-B740EBD5CBFE}" srcId="{AA6167CF-3FE8-43EE-9722-0AE0A6D6104B}" destId="{2F4DF076-5496-4D20-AE74-27DBADF38F0E}" srcOrd="1" destOrd="0" parTransId="{D3822ECB-29BD-4ED4-BCAE-26C00775E087}" sibTransId="{004D57F7-E121-4105-A4A1-58D5B5C9901E}"/>
    <dgm:cxn modelId="{FB5CFBBD-03EE-48FC-AE57-4A96F02ED6FD}" type="presOf" srcId="{684E9D5E-9D5E-48F0-A014-48770870ACBD}" destId="{01998262-30A4-40F1-A6DD-EADCFACD89DE}" srcOrd="0" destOrd="0" presId="urn:microsoft.com/office/officeart/2005/8/layout/hList9"/>
    <dgm:cxn modelId="{14B3AFD6-DFDE-4BF8-BE7B-A51785EB6852}" type="presOf" srcId="{F0A6F01F-3BC3-4232-B3AC-A4455DCA0FED}" destId="{FEA8E436-35CB-4F10-904A-4F19BE37AB4D}" srcOrd="0" destOrd="0" presId="urn:microsoft.com/office/officeart/2005/8/layout/hList9"/>
    <dgm:cxn modelId="{9B7E47D7-F76B-40F6-9339-B95E2681F32E}" type="presOf" srcId="{AA6167CF-3FE8-43EE-9722-0AE0A6D6104B}" destId="{44EDE9E6-D0F1-4528-8D16-E6B21DE9561A}" srcOrd="0" destOrd="0" presId="urn:microsoft.com/office/officeart/2005/8/layout/hList9"/>
    <dgm:cxn modelId="{38C170E1-A26A-41D5-972F-A7DD42BA6491}" type="presOf" srcId="{9913B87B-40D3-4E6C-9C3E-5B100E2179D9}" destId="{7CCBB485-83B7-47FE-99AE-DC3FEA33BFF0}" srcOrd="0" destOrd="0" presId="urn:microsoft.com/office/officeart/2005/8/layout/hList9"/>
    <dgm:cxn modelId="{507A8BFA-CB02-414F-B715-80CD905E15A4}" type="presOf" srcId="{C13E2D63-8B12-4183-BA3E-83D27355B42B}" destId="{1C46CE8A-A793-427E-9A1A-EF97501A0A5D}" srcOrd="0" destOrd="0" presId="urn:microsoft.com/office/officeart/2005/8/layout/hList9"/>
    <dgm:cxn modelId="{0DCC36FD-4460-45BC-B503-7D262D86AAB4}" type="presOf" srcId="{F0A6F01F-3BC3-4232-B3AC-A4455DCA0FED}" destId="{4D9A8389-A7C5-4702-AE8F-EAEDAED30CFF}" srcOrd="1" destOrd="0" presId="urn:microsoft.com/office/officeart/2005/8/layout/hList9"/>
    <dgm:cxn modelId="{44DDD28D-CB3C-4215-8100-EFB02B28E413}" type="presParOf" srcId="{44EDE9E6-D0F1-4528-8D16-E6B21DE9561A}" destId="{D111B475-9034-4338-B832-F7A3B01BD1CE}" srcOrd="0" destOrd="0" presId="urn:microsoft.com/office/officeart/2005/8/layout/hList9"/>
    <dgm:cxn modelId="{4A9BBFA6-0A71-48D0-A3DE-F04208412B2F}" type="presParOf" srcId="{44EDE9E6-D0F1-4528-8D16-E6B21DE9561A}" destId="{325F5A0A-59FD-4392-9E2F-27D58DF4712C}" srcOrd="1" destOrd="0" presId="urn:microsoft.com/office/officeart/2005/8/layout/hList9"/>
    <dgm:cxn modelId="{4F18FBE3-6468-4C56-931C-EF5D878FF6AD}" type="presParOf" srcId="{325F5A0A-59FD-4392-9E2F-27D58DF4712C}" destId="{92CBE59F-A633-4A56-80A1-B276F62A55D3}" srcOrd="0" destOrd="0" presId="urn:microsoft.com/office/officeart/2005/8/layout/hList9"/>
    <dgm:cxn modelId="{33F09F1E-0506-4AB9-AC89-B7F09A6D321B}" type="presParOf" srcId="{325F5A0A-59FD-4392-9E2F-27D58DF4712C}" destId="{4A5BF03D-ACC8-4AE6-B26E-0D9E36C67527}" srcOrd="1" destOrd="0" presId="urn:microsoft.com/office/officeart/2005/8/layout/hList9"/>
    <dgm:cxn modelId="{7589AF4F-9AFE-4F2B-97AC-DB102D6740AA}" type="presParOf" srcId="{4A5BF03D-ACC8-4AE6-B26E-0D9E36C67527}" destId="{1C46CE8A-A793-427E-9A1A-EF97501A0A5D}" srcOrd="0" destOrd="0" presId="urn:microsoft.com/office/officeart/2005/8/layout/hList9"/>
    <dgm:cxn modelId="{2F3232B1-AFBD-492B-9FE3-7665A895A79E}" type="presParOf" srcId="{4A5BF03D-ACC8-4AE6-B26E-0D9E36C67527}" destId="{1A869DF0-3654-4FBB-9439-B4B3D489ED30}" srcOrd="1" destOrd="0" presId="urn:microsoft.com/office/officeart/2005/8/layout/hList9"/>
    <dgm:cxn modelId="{FF39DD7D-95B3-4572-A12D-91F5C1F3E837}" type="presParOf" srcId="{44EDE9E6-D0F1-4528-8D16-E6B21DE9561A}" destId="{68D6491C-03F4-404A-B4A6-C33515B6269D}" srcOrd="2" destOrd="0" presId="urn:microsoft.com/office/officeart/2005/8/layout/hList9"/>
    <dgm:cxn modelId="{1C75978B-DDC0-4B01-A623-9DE4244D2B4C}" type="presParOf" srcId="{44EDE9E6-D0F1-4528-8D16-E6B21DE9561A}" destId="{7CCBB485-83B7-47FE-99AE-DC3FEA33BFF0}" srcOrd="3" destOrd="0" presId="urn:microsoft.com/office/officeart/2005/8/layout/hList9"/>
    <dgm:cxn modelId="{C382A580-7186-4C5A-9A5E-12909FA16922}" type="presParOf" srcId="{44EDE9E6-D0F1-4528-8D16-E6B21DE9561A}" destId="{7A72FAF2-C84E-482F-8860-F705C41EE891}" srcOrd="4" destOrd="0" presId="urn:microsoft.com/office/officeart/2005/8/layout/hList9"/>
    <dgm:cxn modelId="{B9D53FCA-CBD7-4BB8-9A8B-97CED8D024CE}" type="presParOf" srcId="{44EDE9E6-D0F1-4528-8D16-E6B21DE9561A}" destId="{9668E86B-C431-49BC-B265-712AA2998AF6}" srcOrd="5" destOrd="0" presId="urn:microsoft.com/office/officeart/2005/8/layout/hList9"/>
    <dgm:cxn modelId="{48A3F5EF-9398-4002-8916-5A02372CE2AD}" type="presParOf" srcId="{44EDE9E6-D0F1-4528-8D16-E6B21DE9561A}" destId="{465C189B-1499-4A0C-BA04-217E1559FE7E}" srcOrd="6" destOrd="0" presId="urn:microsoft.com/office/officeart/2005/8/layout/hList9"/>
    <dgm:cxn modelId="{A2C892E7-F901-4501-98EB-C36BFD66646F}" type="presParOf" srcId="{465C189B-1499-4A0C-BA04-217E1559FE7E}" destId="{A96C62FF-89A9-489C-AA64-34D883F1C3D5}" srcOrd="0" destOrd="0" presId="urn:microsoft.com/office/officeart/2005/8/layout/hList9"/>
    <dgm:cxn modelId="{38C70EF1-E5D1-47BE-BE00-7ECAFE055840}" type="presParOf" srcId="{465C189B-1499-4A0C-BA04-217E1559FE7E}" destId="{B71FD8FC-79B0-4131-AF63-EDCE0705A448}" srcOrd="1" destOrd="0" presId="urn:microsoft.com/office/officeart/2005/8/layout/hList9"/>
    <dgm:cxn modelId="{44A5FA35-3AC1-4D53-8358-FD64D35E1D15}" type="presParOf" srcId="{B71FD8FC-79B0-4131-AF63-EDCE0705A448}" destId="{FEA8E436-35CB-4F10-904A-4F19BE37AB4D}" srcOrd="0" destOrd="0" presId="urn:microsoft.com/office/officeart/2005/8/layout/hList9"/>
    <dgm:cxn modelId="{7BFBEE93-D52D-4592-AE08-4A7A2CD85459}" type="presParOf" srcId="{B71FD8FC-79B0-4131-AF63-EDCE0705A448}" destId="{4D9A8389-A7C5-4702-AE8F-EAEDAED30CFF}" srcOrd="1" destOrd="0" presId="urn:microsoft.com/office/officeart/2005/8/layout/hList9"/>
    <dgm:cxn modelId="{E2DFA064-3B35-4D00-B6A3-6AF76E371147}" type="presParOf" srcId="{44EDE9E6-D0F1-4528-8D16-E6B21DE9561A}" destId="{8B970853-9AD4-48BE-9C04-FA1B5929EB49}" srcOrd="7" destOrd="0" presId="urn:microsoft.com/office/officeart/2005/8/layout/hList9"/>
    <dgm:cxn modelId="{913F7B61-60F0-4CCD-AABA-0482183FFF0A}" type="presParOf" srcId="{44EDE9E6-D0F1-4528-8D16-E6B21DE9561A}" destId="{07BB92E0-1B9B-4787-A5C6-46E6A22D05A0}" srcOrd="8" destOrd="0" presId="urn:microsoft.com/office/officeart/2005/8/layout/hList9"/>
    <dgm:cxn modelId="{3526682E-8BEE-4D20-AA6A-0BC519931A78}" type="presParOf" srcId="{44EDE9E6-D0F1-4528-8D16-E6B21DE9561A}" destId="{6590E7C1-1524-4A24-9A25-6B34DAD21F76}" srcOrd="9" destOrd="0" presId="urn:microsoft.com/office/officeart/2005/8/layout/hList9"/>
    <dgm:cxn modelId="{EE1B7683-FC5B-4363-AB96-A07E1C73AD5C}" type="presParOf" srcId="{44EDE9E6-D0F1-4528-8D16-E6B21DE9561A}" destId="{A19CF82E-225F-484A-AE49-E8829177C3BA}" srcOrd="10" destOrd="0" presId="urn:microsoft.com/office/officeart/2005/8/layout/hList9"/>
    <dgm:cxn modelId="{E5EF108A-839F-4B14-9D0D-7BE88D036CA1}" type="presParOf" srcId="{44EDE9E6-D0F1-4528-8D16-E6B21DE9561A}" destId="{9593E2C8-2192-409D-A83B-9902D2AD57BD}" srcOrd="11" destOrd="0" presId="urn:microsoft.com/office/officeart/2005/8/layout/hList9"/>
    <dgm:cxn modelId="{0E4623AB-33E7-430F-882F-6544947337F2}" type="presParOf" srcId="{9593E2C8-2192-409D-A83B-9902D2AD57BD}" destId="{3D98AA11-1F18-4F3B-ACCD-5E1FA7C4DBCE}" srcOrd="0" destOrd="0" presId="urn:microsoft.com/office/officeart/2005/8/layout/hList9"/>
    <dgm:cxn modelId="{D0D9F469-DF3F-4527-AA88-0FA51E853A49}" type="presParOf" srcId="{9593E2C8-2192-409D-A83B-9902D2AD57BD}" destId="{3B290FFF-38B5-4BEF-9B30-60A43A6F20DE}" srcOrd="1" destOrd="0" presId="urn:microsoft.com/office/officeart/2005/8/layout/hList9"/>
    <dgm:cxn modelId="{7208665A-7DFA-45D9-9950-262D554DB1C6}" type="presParOf" srcId="{3B290FFF-38B5-4BEF-9B30-60A43A6F20DE}" destId="{01998262-30A4-40F1-A6DD-EADCFACD89DE}" srcOrd="0" destOrd="0" presId="urn:microsoft.com/office/officeart/2005/8/layout/hList9"/>
    <dgm:cxn modelId="{E3E3C343-D18B-4A6D-A096-A388AB01E880}" type="presParOf" srcId="{3B290FFF-38B5-4BEF-9B30-60A43A6F20DE}" destId="{77A8C701-1E60-4F90-9E74-57BD1AB64F39}" srcOrd="1" destOrd="0" presId="urn:microsoft.com/office/officeart/2005/8/layout/hList9"/>
    <dgm:cxn modelId="{75EBF2E6-4853-42C3-9386-7DC8AD0D156A}" type="presParOf" srcId="{44EDE9E6-D0F1-4528-8D16-E6B21DE9561A}" destId="{DE1C9988-0C3C-46CE-BD02-DD20DCAB61F5}" srcOrd="12" destOrd="0" presId="urn:microsoft.com/office/officeart/2005/8/layout/hList9"/>
    <dgm:cxn modelId="{AB13B042-2565-405E-A90D-E6D7DA8BF273}" type="presParOf" srcId="{44EDE9E6-D0F1-4528-8D16-E6B21DE9561A}" destId="{71B6A6D1-6F32-44C9-8D9F-ECCE3CD00D44}" srcOrd="1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49B706-57C1-4946-A2F3-469DF6C321C7}" type="doc">
      <dgm:prSet loTypeId="urn:microsoft.com/office/officeart/2005/8/layout/chevronAccent+Icon" loCatId="process" qsTypeId="urn:microsoft.com/office/officeart/2005/8/quickstyle/3d3" qsCatId="3D" csTypeId="urn:microsoft.com/office/officeart/2005/8/colors/accent1_2" csCatId="accent1" phldr="1"/>
      <dgm:spPr/>
      <dgm:t>
        <a:bodyPr/>
        <a:lstStyle/>
        <a:p>
          <a:endParaRPr lang="en-IN"/>
        </a:p>
      </dgm:t>
    </dgm:pt>
    <dgm:pt modelId="{65974383-0643-4AAC-9159-AFD95B01DEB0}">
      <dgm:prSet phldrT="[Text]"/>
      <dgm:spPr/>
      <dgm:t>
        <a:bodyPr/>
        <a:lstStyle/>
        <a:p>
          <a:r>
            <a:rPr lang="en-IN" dirty="0">
              <a:latin typeface="Georgia" panose="02040502050405020303" pitchFamily="18" charset="0"/>
            </a:rPr>
            <a:t>SQL Server</a:t>
          </a:r>
        </a:p>
      </dgm:t>
    </dgm:pt>
    <dgm:pt modelId="{52FE864F-A1EF-4822-8B1D-FCAA38F4C7BF}" type="parTrans" cxnId="{83FFA1D6-B830-4663-B8C2-EBF55D1DBEA1}">
      <dgm:prSet/>
      <dgm:spPr/>
      <dgm:t>
        <a:bodyPr/>
        <a:lstStyle/>
        <a:p>
          <a:endParaRPr lang="en-IN"/>
        </a:p>
      </dgm:t>
    </dgm:pt>
    <dgm:pt modelId="{529C590D-FAE5-47B7-A29A-822AB6A3F43A}" type="sibTrans" cxnId="{83FFA1D6-B830-4663-B8C2-EBF55D1DBEA1}">
      <dgm:prSet/>
      <dgm:spPr/>
      <dgm:t>
        <a:bodyPr/>
        <a:lstStyle/>
        <a:p>
          <a:endParaRPr lang="en-IN"/>
        </a:p>
      </dgm:t>
    </dgm:pt>
    <dgm:pt modelId="{648DBDFD-A9F0-4110-945C-2C7B61EFA197}">
      <dgm:prSet phldrT="[Text]"/>
      <dgm:spPr/>
      <dgm:t>
        <a:bodyPr/>
        <a:lstStyle/>
        <a:p>
          <a:r>
            <a:rPr lang="en-IN" dirty="0">
              <a:latin typeface="Georgia" panose="02040502050405020303" pitchFamily="18" charset="0"/>
            </a:rPr>
            <a:t>Python Engine</a:t>
          </a:r>
        </a:p>
      </dgm:t>
    </dgm:pt>
    <dgm:pt modelId="{A826CF84-49E8-4237-8FE2-5EE977698718}" type="parTrans" cxnId="{E6A3813D-A811-4B37-AE7D-4FA01956D415}">
      <dgm:prSet/>
      <dgm:spPr/>
      <dgm:t>
        <a:bodyPr/>
        <a:lstStyle/>
        <a:p>
          <a:endParaRPr lang="en-IN"/>
        </a:p>
      </dgm:t>
    </dgm:pt>
    <dgm:pt modelId="{1476C868-F7DD-44B6-9AF9-8A825777F573}" type="sibTrans" cxnId="{E6A3813D-A811-4B37-AE7D-4FA01956D415}">
      <dgm:prSet/>
      <dgm:spPr/>
      <dgm:t>
        <a:bodyPr/>
        <a:lstStyle/>
        <a:p>
          <a:endParaRPr lang="en-IN"/>
        </a:p>
      </dgm:t>
    </dgm:pt>
    <dgm:pt modelId="{FCD2BD78-1D26-4282-9D6C-92BAEFDF85C6}">
      <dgm:prSet phldrT="[Text]"/>
      <dgm:spPr/>
      <dgm:t>
        <a:bodyPr/>
        <a:lstStyle/>
        <a:p>
          <a:r>
            <a:rPr lang="en-IN" dirty="0">
              <a:latin typeface="Georgia" panose="02040502050405020303" pitchFamily="18" charset="0"/>
            </a:rPr>
            <a:t>Analysis</a:t>
          </a:r>
        </a:p>
      </dgm:t>
    </dgm:pt>
    <dgm:pt modelId="{9EE10C4B-A526-476A-BD72-CE904C80315A}" type="parTrans" cxnId="{F63C5057-22C3-4939-B12F-AEFC6D0F8237}">
      <dgm:prSet/>
      <dgm:spPr/>
      <dgm:t>
        <a:bodyPr/>
        <a:lstStyle/>
        <a:p>
          <a:endParaRPr lang="en-IN"/>
        </a:p>
      </dgm:t>
    </dgm:pt>
    <dgm:pt modelId="{95C91A56-E939-40D1-86C9-3FCFBAC09E82}" type="sibTrans" cxnId="{F63C5057-22C3-4939-B12F-AEFC6D0F8237}">
      <dgm:prSet/>
      <dgm:spPr/>
      <dgm:t>
        <a:bodyPr/>
        <a:lstStyle/>
        <a:p>
          <a:endParaRPr lang="en-IN"/>
        </a:p>
      </dgm:t>
    </dgm:pt>
    <dgm:pt modelId="{0460CE44-8186-4889-8A90-C265B215BF07}">
      <dgm:prSet phldrT="[Text]"/>
      <dgm:spPr/>
      <dgm:t>
        <a:bodyPr/>
        <a:lstStyle/>
        <a:p>
          <a:r>
            <a:rPr lang="en-IN" dirty="0">
              <a:latin typeface="Georgia" panose="02040502050405020303" pitchFamily="18" charset="0"/>
            </a:rPr>
            <a:t>Data Processing</a:t>
          </a:r>
        </a:p>
      </dgm:t>
    </dgm:pt>
    <dgm:pt modelId="{C9BA701D-F4D2-4437-8FD3-4BE0FFEC6E3A}" type="parTrans" cxnId="{0FDF4974-C35B-49C8-914F-539CA2CEAC24}">
      <dgm:prSet/>
      <dgm:spPr/>
      <dgm:t>
        <a:bodyPr/>
        <a:lstStyle/>
        <a:p>
          <a:endParaRPr lang="en-IN"/>
        </a:p>
      </dgm:t>
    </dgm:pt>
    <dgm:pt modelId="{DCE2EA76-6387-4366-88CD-FA81BA0680ED}" type="sibTrans" cxnId="{0FDF4974-C35B-49C8-914F-539CA2CEAC24}">
      <dgm:prSet/>
      <dgm:spPr/>
      <dgm:t>
        <a:bodyPr/>
        <a:lstStyle/>
        <a:p>
          <a:endParaRPr lang="en-IN"/>
        </a:p>
      </dgm:t>
    </dgm:pt>
    <dgm:pt modelId="{CFCD5A48-F2AC-42C0-A8A7-6BD99039719B}" type="pres">
      <dgm:prSet presAssocID="{5E49B706-57C1-4946-A2F3-469DF6C321C7}" presName="Name0" presStyleCnt="0">
        <dgm:presLayoutVars>
          <dgm:dir/>
          <dgm:resizeHandles val="exact"/>
        </dgm:presLayoutVars>
      </dgm:prSet>
      <dgm:spPr/>
    </dgm:pt>
    <dgm:pt modelId="{FDAFE022-2FC2-4E76-B1C5-CE93FD44AEB6}" type="pres">
      <dgm:prSet presAssocID="{65974383-0643-4AAC-9159-AFD95B01DEB0}" presName="composite" presStyleCnt="0"/>
      <dgm:spPr/>
    </dgm:pt>
    <dgm:pt modelId="{576B692A-8292-44BF-A7BB-9C58AE1A89BF}" type="pres">
      <dgm:prSet presAssocID="{65974383-0643-4AAC-9159-AFD95B01DEB0}" presName="bgChev" presStyleLbl="node1" presStyleIdx="0" presStyleCnt="4"/>
      <dgm:spPr/>
    </dgm:pt>
    <dgm:pt modelId="{B93DE45E-2665-46D1-9675-96CB017A2044}" type="pres">
      <dgm:prSet presAssocID="{65974383-0643-4AAC-9159-AFD95B01DEB0}" presName="txNode" presStyleLbl="fgAcc1" presStyleIdx="0" presStyleCnt="4">
        <dgm:presLayoutVars>
          <dgm:bulletEnabled val="1"/>
        </dgm:presLayoutVars>
      </dgm:prSet>
      <dgm:spPr/>
    </dgm:pt>
    <dgm:pt modelId="{019C95A0-ABBB-4A34-A5B9-7CF3CC4C8899}" type="pres">
      <dgm:prSet presAssocID="{529C590D-FAE5-47B7-A29A-822AB6A3F43A}" presName="compositeSpace" presStyleCnt="0"/>
      <dgm:spPr/>
    </dgm:pt>
    <dgm:pt modelId="{879AEAF4-8F4B-433C-9FA8-88590739DE9C}" type="pres">
      <dgm:prSet presAssocID="{648DBDFD-A9F0-4110-945C-2C7B61EFA197}" presName="composite" presStyleCnt="0"/>
      <dgm:spPr/>
    </dgm:pt>
    <dgm:pt modelId="{D53A2162-692E-4A86-8498-64654333FF37}" type="pres">
      <dgm:prSet presAssocID="{648DBDFD-A9F0-4110-945C-2C7B61EFA197}" presName="bgChev" presStyleLbl="node1" presStyleIdx="1" presStyleCnt="4"/>
      <dgm:spPr/>
    </dgm:pt>
    <dgm:pt modelId="{C29A72B3-CA14-4851-94FA-E1BF9583BABF}" type="pres">
      <dgm:prSet presAssocID="{648DBDFD-A9F0-4110-945C-2C7B61EFA197}" presName="txNode" presStyleLbl="fgAcc1" presStyleIdx="1" presStyleCnt="4">
        <dgm:presLayoutVars>
          <dgm:bulletEnabled val="1"/>
        </dgm:presLayoutVars>
      </dgm:prSet>
      <dgm:spPr/>
    </dgm:pt>
    <dgm:pt modelId="{74990430-2B7E-42B6-9AED-42627B242CD0}" type="pres">
      <dgm:prSet presAssocID="{1476C868-F7DD-44B6-9AF9-8A825777F573}" presName="compositeSpace" presStyleCnt="0"/>
      <dgm:spPr/>
    </dgm:pt>
    <dgm:pt modelId="{2F48DC63-E48E-40EE-B1A7-CE57446C3A2F}" type="pres">
      <dgm:prSet presAssocID="{0460CE44-8186-4889-8A90-C265B215BF07}" presName="composite" presStyleCnt="0"/>
      <dgm:spPr/>
    </dgm:pt>
    <dgm:pt modelId="{4ACFE16F-BC22-49F1-B824-CEC28678546A}" type="pres">
      <dgm:prSet presAssocID="{0460CE44-8186-4889-8A90-C265B215BF07}" presName="bgChev" presStyleLbl="node1" presStyleIdx="2" presStyleCnt="4"/>
      <dgm:spPr/>
    </dgm:pt>
    <dgm:pt modelId="{CC3E7B6A-7E56-4633-AF34-FA5153A2FB81}" type="pres">
      <dgm:prSet presAssocID="{0460CE44-8186-4889-8A90-C265B215BF07}" presName="txNode" presStyleLbl="fgAcc1" presStyleIdx="2" presStyleCnt="4">
        <dgm:presLayoutVars>
          <dgm:bulletEnabled val="1"/>
        </dgm:presLayoutVars>
      </dgm:prSet>
      <dgm:spPr/>
    </dgm:pt>
    <dgm:pt modelId="{0F44140D-D912-4CA4-860B-B1C2CABCE767}" type="pres">
      <dgm:prSet presAssocID="{DCE2EA76-6387-4366-88CD-FA81BA0680ED}" presName="compositeSpace" presStyleCnt="0"/>
      <dgm:spPr/>
    </dgm:pt>
    <dgm:pt modelId="{2206C0B4-035D-4AB2-880B-6D96F20FDE2D}" type="pres">
      <dgm:prSet presAssocID="{FCD2BD78-1D26-4282-9D6C-92BAEFDF85C6}" presName="composite" presStyleCnt="0"/>
      <dgm:spPr/>
    </dgm:pt>
    <dgm:pt modelId="{80A78279-EF23-47AF-8C66-FE34C17C635D}" type="pres">
      <dgm:prSet presAssocID="{FCD2BD78-1D26-4282-9D6C-92BAEFDF85C6}" presName="bgChev" presStyleLbl="node1" presStyleIdx="3" presStyleCnt="4"/>
      <dgm:spPr/>
    </dgm:pt>
    <dgm:pt modelId="{135A043C-6D0F-4AA5-9119-ADA365227085}" type="pres">
      <dgm:prSet presAssocID="{FCD2BD78-1D26-4282-9D6C-92BAEFDF85C6}" presName="txNode" presStyleLbl="fgAcc1" presStyleIdx="3" presStyleCnt="4">
        <dgm:presLayoutVars>
          <dgm:bulletEnabled val="1"/>
        </dgm:presLayoutVars>
      </dgm:prSet>
      <dgm:spPr/>
    </dgm:pt>
  </dgm:ptLst>
  <dgm:cxnLst>
    <dgm:cxn modelId="{E6A3813D-A811-4B37-AE7D-4FA01956D415}" srcId="{5E49B706-57C1-4946-A2F3-469DF6C321C7}" destId="{648DBDFD-A9F0-4110-945C-2C7B61EFA197}" srcOrd="1" destOrd="0" parTransId="{A826CF84-49E8-4237-8FE2-5EE977698718}" sibTransId="{1476C868-F7DD-44B6-9AF9-8A825777F573}"/>
    <dgm:cxn modelId="{9530E663-52D1-4E13-9ECC-00D67B9932D4}" type="presOf" srcId="{0460CE44-8186-4889-8A90-C265B215BF07}" destId="{CC3E7B6A-7E56-4633-AF34-FA5153A2FB81}" srcOrd="0" destOrd="0" presId="urn:microsoft.com/office/officeart/2005/8/layout/chevronAccent+Icon"/>
    <dgm:cxn modelId="{FDCA2A64-726D-401D-80DB-D9EDC55C10C9}" type="presOf" srcId="{648DBDFD-A9F0-4110-945C-2C7B61EFA197}" destId="{C29A72B3-CA14-4851-94FA-E1BF9583BABF}" srcOrd="0" destOrd="0" presId="urn:microsoft.com/office/officeart/2005/8/layout/chevronAccent+Icon"/>
    <dgm:cxn modelId="{B9AB0368-6C77-4DB5-BD75-AA7D0C95B8CD}" type="presOf" srcId="{65974383-0643-4AAC-9159-AFD95B01DEB0}" destId="{B93DE45E-2665-46D1-9675-96CB017A2044}" srcOrd="0" destOrd="0" presId="urn:microsoft.com/office/officeart/2005/8/layout/chevronAccent+Icon"/>
    <dgm:cxn modelId="{D5D7534A-4166-4192-8FA1-42B64970F56C}" type="presOf" srcId="{5E49B706-57C1-4946-A2F3-469DF6C321C7}" destId="{CFCD5A48-F2AC-42C0-A8A7-6BD99039719B}" srcOrd="0" destOrd="0" presId="urn:microsoft.com/office/officeart/2005/8/layout/chevronAccent+Icon"/>
    <dgm:cxn modelId="{0FDF4974-C35B-49C8-914F-539CA2CEAC24}" srcId="{5E49B706-57C1-4946-A2F3-469DF6C321C7}" destId="{0460CE44-8186-4889-8A90-C265B215BF07}" srcOrd="2" destOrd="0" parTransId="{C9BA701D-F4D2-4437-8FD3-4BE0FFEC6E3A}" sibTransId="{DCE2EA76-6387-4366-88CD-FA81BA0680ED}"/>
    <dgm:cxn modelId="{F63C5057-22C3-4939-B12F-AEFC6D0F8237}" srcId="{5E49B706-57C1-4946-A2F3-469DF6C321C7}" destId="{FCD2BD78-1D26-4282-9D6C-92BAEFDF85C6}" srcOrd="3" destOrd="0" parTransId="{9EE10C4B-A526-476A-BD72-CE904C80315A}" sibTransId="{95C91A56-E939-40D1-86C9-3FCFBAC09E82}"/>
    <dgm:cxn modelId="{F17EBEBE-05CB-4A07-A318-B76D7D513D4E}" type="presOf" srcId="{FCD2BD78-1D26-4282-9D6C-92BAEFDF85C6}" destId="{135A043C-6D0F-4AA5-9119-ADA365227085}" srcOrd="0" destOrd="0" presId="urn:microsoft.com/office/officeart/2005/8/layout/chevronAccent+Icon"/>
    <dgm:cxn modelId="{83FFA1D6-B830-4663-B8C2-EBF55D1DBEA1}" srcId="{5E49B706-57C1-4946-A2F3-469DF6C321C7}" destId="{65974383-0643-4AAC-9159-AFD95B01DEB0}" srcOrd="0" destOrd="0" parTransId="{52FE864F-A1EF-4822-8B1D-FCAA38F4C7BF}" sibTransId="{529C590D-FAE5-47B7-A29A-822AB6A3F43A}"/>
    <dgm:cxn modelId="{FC03C839-2671-4710-8DD7-EFC625D3C288}" type="presParOf" srcId="{CFCD5A48-F2AC-42C0-A8A7-6BD99039719B}" destId="{FDAFE022-2FC2-4E76-B1C5-CE93FD44AEB6}" srcOrd="0" destOrd="0" presId="urn:microsoft.com/office/officeart/2005/8/layout/chevronAccent+Icon"/>
    <dgm:cxn modelId="{1127E8C8-0DE9-48E9-89F6-91D0914A320A}" type="presParOf" srcId="{FDAFE022-2FC2-4E76-B1C5-CE93FD44AEB6}" destId="{576B692A-8292-44BF-A7BB-9C58AE1A89BF}" srcOrd="0" destOrd="0" presId="urn:microsoft.com/office/officeart/2005/8/layout/chevronAccent+Icon"/>
    <dgm:cxn modelId="{D14F7703-6E3D-46AC-BACD-B7EC06FA7343}" type="presParOf" srcId="{FDAFE022-2FC2-4E76-B1C5-CE93FD44AEB6}" destId="{B93DE45E-2665-46D1-9675-96CB017A2044}" srcOrd="1" destOrd="0" presId="urn:microsoft.com/office/officeart/2005/8/layout/chevronAccent+Icon"/>
    <dgm:cxn modelId="{ACD85780-728E-4969-96CE-C32568F32FA5}" type="presParOf" srcId="{CFCD5A48-F2AC-42C0-A8A7-6BD99039719B}" destId="{019C95A0-ABBB-4A34-A5B9-7CF3CC4C8899}" srcOrd="1" destOrd="0" presId="urn:microsoft.com/office/officeart/2005/8/layout/chevronAccent+Icon"/>
    <dgm:cxn modelId="{3BDB926F-A69E-4CFC-95DE-8A80B10F518C}" type="presParOf" srcId="{CFCD5A48-F2AC-42C0-A8A7-6BD99039719B}" destId="{879AEAF4-8F4B-433C-9FA8-88590739DE9C}" srcOrd="2" destOrd="0" presId="urn:microsoft.com/office/officeart/2005/8/layout/chevronAccent+Icon"/>
    <dgm:cxn modelId="{9CF07130-7F9A-4217-BDBC-4B96DFABB6DB}" type="presParOf" srcId="{879AEAF4-8F4B-433C-9FA8-88590739DE9C}" destId="{D53A2162-692E-4A86-8498-64654333FF37}" srcOrd="0" destOrd="0" presId="urn:microsoft.com/office/officeart/2005/8/layout/chevronAccent+Icon"/>
    <dgm:cxn modelId="{C8CFF550-BCE3-42D3-BDAF-4A274EA0C8BC}" type="presParOf" srcId="{879AEAF4-8F4B-433C-9FA8-88590739DE9C}" destId="{C29A72B3-CA14-4851-94FA-E1BF9583BABF}" srcOrd="1" destOrd="0" presId="urn:microsoft.com/office/officeart/2005/8/layout/chevronAccent+Icon"/>
    <dgm:cxn modelId="{B349C50D-FEF7-4BA2-9821-7D141F5B07C3}" type="presParOf" srcId="{CFCD5A48-F2AC-42C0-A8A7-6BD99039719B}" destId="{74990430-2B7E-42B6-9AED-42627B242CD0}" srcOrd="3" destOrd="0" presId="urn:microsoft.com/office/officeart/2005/8/layout/chevronAccent+Icon"/>
    <dgm:cxn modelId="{62B99A60-A939-457F-A93B-3BFFDBE9038E}" type="presParOf" srcId="{CFCD5A48-F2AC-42C0-A8A7-6BD99039719B}" destId="{2F48DC63-E48E-40EE-B1A7-CE57446C3A2F}" srcOrd="4" destOrd="0" presId="urn:microsoft.com/office/officeart/2005/8/layout/chevronAccent+Icon"/>
    <dgm:cxn modelId="{CE4AC5EC-C1F2-4843-8B65-374C91DD7835}" type="presParOf" srcId="{2F48DC63-E48E-40EE-B1A7-CE57446C3A2F}" destId="{4ACFE16F-BC22-49F1-B824-CEC28678546A}" srcOrd="0" destOrd="0" presId="urn:microsoft.com/office/officeart/2005/8/layout/chevronAccent+Icon"/>
    <dgm:cxn modelId="{69C12E7E-7188-414D-AC9D-EBFCC8FDEF80}" type="presParOf" srcId="{2F48DC63-E48E-40EE-B1A7-CE57446C3A2F}" destId="{CC3E7B6A-7E56-4633-AF34-FA5153A2FB81}" srcOrd="1" destOrd="0" presId="urn:microsoft.com/office/officeart/2005/8/layout/chevronAccent+Icon"/>
    <dgm:cxn modelId="{C7FFF84E-20B3-4495-8B09-FC11F2FE0497}" type="presParOf" srcId="{CFCD5A48-F2AC-42C0-A8A7-6BD99039719B}" destId="{0F44140D-D912-4CA4-860B-B1C2CABCE767}" srcOrd="5" destOrd="0" presId="urn:microsoft.com/office/officeart/2005/8/layout/chevronAccent+Icon"/>
    <dgm:cxn modelId="{80B509F0-090C-4099-A42A-67494B394CA4}" type="presParOf" srcId="{CFCD5A48-F2AC-42C0-A8A7-6BD99039719B}" destId="{2206C0B4-035D-4AB2-880B-6D96F20FDE2D}" srcOrd="6" destOrd="0" presId="urn:microsoft.com/office/officeart/2005/8/layout/chevronAccent+Icon"/>
    <dgm:cxn modelId="{C2164646-D395-4F1A-8BFA-55A1D7BF88A4}" type="presParOf" srcId="{2206C0B4-035D-4AB2-880B-6D96F20FDE2D}" destId="{80A78279-EF23-47AF-8C66-FE34C17C635D}" srcOrd="0" destOrd="0" presId="urn:microsoft.com/office/officeart/2005/8/layout/chevronAccent+Icon"/>
    <dgm:cxn modelId="{47F1D65B-8545-46DA-AC10-D9BE266B45C0}" type="presParOf" srcId="{2206C0B4-035D-4AB2-880B-6D96F20FDE2D}" destId="{135A043C-6D0F-4AA5-9119-ADA365227085}" srcOrd="1" destOrd="0" presId="urn:microsoft.com/office/officeart/2005/8/layout/chevronAccent+Icon"/>
  </dgm:cxnLst>
  <dgm:bg>
    <a:noFill/>
    <a:effectLst>
      <a:outerShdw blurRad="50800" dist="38100" dir="2700000" algn="tl" rotWithShape="0">
        <a:prstClr val="black">
          <a:alpha val="40000"/>
        </a:prstClr>
      </a:outerShdw>
    </a:effectLst>
  </dgm:bg>
  <dgm:whole>
    <a:ln>
      <a:solidFill>
        <a:srgbClr val="E3F2FD"/>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20537-C2F0-413C-8A44-CD7B4A2BC204}">
      <dsp:nvSpPr>
        <dsp:cNvPr id="0" name=""/>
        <dsp:cNvSpPr/>
      </dsp:nvSpPr>
      <dsp:spPr>
        <a:xfrm>
          <a:off x="0" y="5767"/>
          <a:ext cx="7821385" cy="4305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Georgia" panose="02040502050405020303" pitchFamily="18" charset="0"/>
            </a:rPr>
            <a:t>Imported CSV File</a:t>
          </a:r>
          <a:r>
            <a:rPr lang="en-US" sz="1400" b="0" i="0" kern="1200" dirty="0">
              <a:latin typeface="Georgia" panose="02040502050405020303" pitchFamily="18" charset="0"/>
            </a:rPr>
            <a:t>: Used </a:t>
          </a:r>
          <a:r>
            <a:rPr lang="en-US" sz="1400" b="1" i="0" kern="1200" dirty="0">
              <a:latin typeface="Georgia" panose="02040502050405020303" pitchFamily="18" charset="0"/>
            </a:rPr>
            <a:t>Flat File Import</a:t>
          </a:r>
          <a:r>
            <a:rPr lang="en-US" sz="1400" b="0" i="0" kern="1200" dirty="0">
              <a:latin typeface="Georgia" panose="02040502050405020303" pitchFamily="18" charset="0"/>
            </a:rPr>
            <a:t> to load data into SQL Server.</a:t>
          </a:r>
          <a:endParaRPr lang="en-IN" sz="1400" kern="1200" dirty="0">
            <a:latin typeface="Georgia" panose="02040502050405020303" pitchFamily="18" charset="0"/>
          </a:endParaRPr>
        </a:p>
      </dsp:txBody>
      <dsp:txXfrm>
        <a:off x="21018" y="26785"/>
        <a:ext cx="7779349" cy="388524"/>
      </dsp:txXfrm>
    </dsp:sp>
    <dsp:sp modelId="{E2B7F5F5-6128-4B57-BBF9-E443D54110A0}">
      <dsp:nvSpPr>
        <dsp:cNvPr id="0" name=""/>
        <dsp:cNvSpPr/>
      </dsp:nvSpPr>
      <dsp:spPr>
        <a:xfrm>
          <a:off x="0" y="502567"/>
          <a:ext cx="7821385" cy="4305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Georgia" panose="02040502050405020303" pitchFamily="18" charset="0"/>
            </a:rPr>
            <a:t>Stored Dataset</a:t>
          </a:r>
          <a:r>
            <a:rPr lang="en-US" sz="1400" b="0" i="0" kern="1200" dirty="0">
              <a:latin typeface="Georgia" panose="02040502050405020303" pitchFamily="18" charset="0"/>
            </a:rPr>
            <a:t>: Organized data into </a:t>
          </a:r>
          <a:r>
            <a:rPr lang="en-US" sz="1400" b="1" i="0" kern="1200" dirty="0">
              <a:latin typeface="Georgia" panose="02040502050405020303" pitchFamily="18" charset="0"/>
            </a:rPr>
            <a:t>SQL Server tables</a:t>
          </a:r>
          <a:r>
            <a:rPr lang="en-US" sz="1400" b="0" i="0" kern="1200" dirty="0">
              <a:latin typeface="Georgia" panose="02040502050405020303" pitchFamily="18" charset="0"/>
            </a:rPr>
            <a:t> for efficient querying and analysis.</a:t>
          </a:r>
          <a:endParaRPr lang="en-IN" sz="1400" kern="1200" dirty="0">
            <a:latin typeface="Georgia" panose="02040502050405020303" pitchFamily="18" charset="0"/>
          </a:endParaRPr>
        </a:p>
      </dsp:txBody>
      <dsp:txXfrm>
        <a:off x="21018" y="523585"/>
        <a:ext cx="7779349" cy="38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90769-D0F4-4B39-A5BD-C3F44A14565F}">
      <dsp:nvSpPr>
        <dsp:cNvPr id="0" name=""/>
        <dsp:cNvSpPr/>
      </dsp:nvSpPr>
      <dsp:spPr>
        <a:xfrm>
          <a:off x="0" y="8396"/>
          <a:ext cx="7952014" cy="542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Georgia" panose="02040502050405020303" pitchFamily="18" charset="0"/>
            </a:rPr>
            <a:t>Checked Data Types</a:t>
          </a:r>
          <a:r>
            <a:rPr lang="en-US" sz="1400" b="0" i="0" kern="1200" dirty="0">
              <a:latin typeface="Georgia" panose="02040502050405020303" pitchFamily="18" charset="0"/>
            </a:rPr>
            <a:t>: Verified the data type of each column.</a:t>
          </a:r>
          <a:endParaRPr lang="en-IN" sz="1400" kern="1200" dirty="0">
            <a:latin typeface="Georgia" panose="02040502050405020303" pitchFamily="18" charset="0"/>
          </a:endParaRPr>
        </a:p>
      </dsp:txBody>
      <dsp:txXfrm>
        <a:off x="26501" y="34897"/>
        <a:ext cx="7899012" cy="489878"/>
      </dsp:txXfrm>
    </dsp:sp>
    <dsp:sp modelId="{3D4A274D-56C0-4C50-A81C-14252A004D6F}">
      <dsp:nvSpPr>
        <dsp:cNvPr id="0" name=""/>
        <dsp:cNvSpPr/>
      </dsp:nvSpPr>
      <dsp:spPr>
        <a:xfrm>
          <a:off x="0" y="634796"/>
          <a:ext cx="7952014" cy="542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Georgia" panose="02040502050405020303" pitchFamily="18" charset="0"/>
            </a:rPr>
            <a:t>Row Count Analysis</a:t>
          </a:r>
          <a:r>
            <a:rPr lang="en-US" sz="1400" b="0" i="0" kern="1200" dirty="0">
              <a:latin typeface="Georgia" panose="02040502050405020303" pitchFamily="18" charset="0"/>
            </a:rPr>
            <a:t>: Identified the number of records in each table.</a:t>
          </a:r>
          <a:endParaRPr lang="en-IN" sz="1400" kern="1200" dirty="0">
            <a:latin typeface="Georgia" panose="02040502050405020303" pitchFamily="18" charset="0"/>
          </a:endParaRPr>
        </a:p>
      </dsp:txBody>
      <dsp:txXfrm>
        <a:off x="26501" y="661297"/>
        <a:ext cx="7899012" cy="489878"/>
      </dsp:txXfrm>
    </dsp:sp>
    <dsp:sp modelId="{B4B33485-8A12-4789-9AA1-8DF1EEA122CC}">
      <dsp:nvSpPr>
        <dsp:cNvPr id="0" name=""/>
        <dsp:cNvSpPr/>
      </dsp:nvSpPr>
      <dsp:spPr>
        <a:xfrm>
          <a:off x="0" y="1261196"/>
          <a:ext cx="7952014" cy="5428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Georgia" panose="02040502050405020303" pitchFamily="18" charset="0"/>
            </a:rPr>
            <a:t>Null Value Handling</a:t>
          </a:r>
          <a:r>
            <a:rPr lang="en-US" sz="1400" b="0" i="0" kern="1200" dirty="0">
              <a:latin typeface="Georgia" panose="02040502050405020303" pitchFamily="18" charset="0"/>
            </a:rPr>
            <a:t>: Detected missing values and applied appropriate handling techniques</a:t>
          </a:r>
          <a:endParaRPr lang="en-IN" sz="1400" kern="1200" dirty="0">
            <a:latin typeface="Georgia" panose="02040502050405020303" pitchFamily="18" charset="0"/>
          </a:endParaRPr>
        </a:p>
      </dsp:txBody>
      <dsp:txXfrm>
        <a:off x="26501" y="1287697"/>
        <a:ext cx="7899012" cy="489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6CE8A-A793-427E-9A1A-EF97501A0A5D}">
      <dsp:nvSpPr>
        <dsp:cNvPr id="0" name=""/>
        <dsp:cNvSpPr/>
      </dsp:nvSpPr>
      <dsp:spPr>
        <a:xfrm>
          <a:off x="860379" y="465302"/>
          <a:ext cx="1611954" cy="107517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IN" sz="1200" kern="1200">
              <a:latin typeface="Georgia" panose="02040502050405020303" pitchFamily="18" charset="0"/>
            </a:rPr>
            <a:t>Average % of amount paid out of the total bill</a:t>
          </a:r>
          <a:endParaRPr lang="en-IN" sz="1200" kern="1200" dirty="0">
            <a:latin typeface="Georgia" panose="02040502050405020303" pitchFamily="18" charset="0"/>
          </a:endParaRPr>
        </a:p>
      </dsp:txBody>
      <dsp:txXfrm>
        <a:off x="1118292" y="465302"/>
        <a:ext cx="1354041" cy="1075173"/>
      </dsp:txXfrm>
    </dsp:sp>
    <dsp:sp modelId="{7CCBB485-83B7-47FE-99AE-DC3FEA33BFF0}">
      <dsp:nvSpPr>
        <dsp:cNvPr id="0" name=""/>
        <dsp:cNvSpPr/>
      </dsp:nvSpPr>
      <dsp:spPr>
        <a:xfrm>
          <a:off x="670" y="35448"/>
          <a:ext cx="1074636" cy="107463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b="0" i="0" kern="1200">
              <a:latin typeface="Georgia" panose="02040502050405020303" pitchFamily="18" charset="0"/>
            </a:rPr>
            <a:t>27%</a:t>
          </a:r>
          <a:endParaRPr lang="en-IN" sz="2400" kern="1200" dirty="0">
            <a:latin typeface="Georgia" panose="02040502050405020303" pitchFamily="18" charset="0"/>
          </a:endParaRPr>
        </a:p>
      </dsp:txBody>
      <dsp:txXfrm>
        <a:off x="158047" y="192825"/>
        <a:ext cx="759882" cy="759882"/>
      </dsp:txXfrm>
    </dsp:sp>
    <dsp:sp modelId="{FEA8E436-35CB-4F10-904A-4F19BE37AB4D}">
      <dsp:nvSpPr>
        <dsp:cNvPr id="0" name=""/>
        <dsp:cNvSpPr/>
      </dsp:nvSpPr>
      <dsp:spPr>
        <a:xfrm>
          <a:off x="3546970" y="465302"/>
          <a:ext cx="1611954" cy="107517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IN" sz="1200" b="0" i="0" kern="1200" dirty="0">
              <a:latin typeface="Georgia" panose="02040502050405020303" pitchFamily="18" charset="0"/>
            </a:rPr>
            <a:t>Average % of amount paid by Medicare out of the total bill</a:t>
          </a:r>
          <a:endParaRPr lang="en-IN" sz="1200" kern="1200" dirty="0">
            <a:latin typeface="Georgia" panose="02040502050405020303" pitchFamily="18" charset="0"/>
          </a:endParaRPr>
        </a:p>
      </dsp:txBody>
      <dsp:txXfrm>
        <a:off x="3804883" y="465302"/>
        <a:ext cx="1354041" cy="1075173"/>
      </dsp:txXfrm>
    </dsp:sp>
    <dsp:sp modelId="{07BB92E0-1B9B-4787-A5C6-46E6A22D05A0}">
      <dsp:nvSpPr>
        <dsp:cNvPr id="0" name=""/>
        <dsp:cNvSpPr/>
      </dsp:nvSpPr>
      <dsp:spPr>
        <a:xfrm>
          <a:off x="2687261" y="35448"/>
          <a:ext cx="1074636" cy="1074636"/>
        </a:xfrm>
        <a:prstGeom prst="ellipse">
          <a:avLst/>
        </a:prstGeom>
        <a:solidFill>
          <a:schemeClr val="accent5">
            <a:hueOff val="0"/>
            <a:satOff val="0"/>
            <a:lumOff val="-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b="0" i="0" kern="1200">
              <a:latin typeface="Georgia" panose="02040502050405020303" pitchFamily="18" charset="0"/>
            </a:rPr>
            <a:t>23%</a:t>
          </a:r>
          <a:endParaRPr lang="en-IN" sz="2400" kern="1200" dirty="0">
            <a:latin typeface="Georgia" panose="02040502050405020303" pitchFamily="18" charset="0"/>
          </a:endParaRPr>
        </a:p>
      </dsp:txBody>
      <dsp:txXfrm>
        <a:off x="2844638" y="192825"/>
        <a:ext cx="759882" cy="759882"/>
      </dsp:txXfrm>
    </dsp:sp>
    <dsp:sp modelId="{01998262-30A4-40F1-A6DD-EADCFACD89DE}">
      <dsp:nvSpPr>
        <dsp:cNvPr id="0" name=""/>
        <dsp:cNvSpPr/>
      </dsp:nvSpPr>
      <dsp:spPr>
        <a:xfrm>
          <a:off x="6233561" y="465302"/>
          <a:ext cx="1611954" cy="107517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b="0" i="0" kern="1200" dirty="0">
              <a:latin typeface="Georgia" panose="02040502050405020303" pitchFamily="18" charset="0"/>
            </a:rPr>
            <a:t>Medicare contributes out of the total amount that gets paid</a:t>
          </a:r>
          <a:endParaRPr lang="en-IN" sz="1200" kern="1200" dirty="0">
            <a:latin typeface="Georgia" panose="02040502050405020303" pitchFamily="18" charset="0"/>
          </a:endParaRPr>
        </a:p>
      </dsp:txBody>
      <dsp:txXfrm>
        <a:off x="6491473" y="465302"/>
        <a:ext cx="1354041" cy="1075173"/>
      </dsp:txXfrm>
    </dsp:sp>
    <dsp:sp modelId="{71B6A6D1-6F32-44C9-8D9F-ECCE3CD00D44}">
      <dsp:nvSpPr>
        <dsp:cNvPr id="0" name=""/>
        <dsp:cNvSpPr/>
      </dsp:nvSpPr>
      <dsp:spPr>
        <a:xfrm>
          <a:off x="5373852" y="35448"/>
          <a:ext cx="1074636" cy="1074636"/>
        </a:xfrm>
        <a:prstGeom prst="ellipse">
          <a:avLst/>
        </a:prstGeom>
        <a:solidFill>
          <a:schemeClr val="accent5">
            <a:hueOff val="0"/>
            <a:satOff val="0"/>
            <a:lumOff val="-70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Georgia" panose="02040502050405020303" pitchFamily="18" charset="0"/>
            </a:rPr>
            <a:t>85%</a:t>
          </a:r>
          <a:endParaRPr lang="en-IN" sz="2400" kern="1200" dirty="0">
            <a:latin typeface="Georgia" panose="02040502050405020303" pitchFamily="18" charset="0"/>
          </a:endParaRPr>
        </a:p>
      </dsp:txBody>
      <dsp:txXfrm>
        <a:off x="5531229" y="192825"/>
        <a:ext cx="759882" cy="759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B692A-8292-44BF-A7BB-9C58AE1A89BF}">
      <dsp:nvSpPr>
        <dsp:cNvPr id="0" name=""/>
        <dsp:cNvSpPr/>
      </dsp:nvSpPr>
      <dsp:spPr>
        <a:xfrm>
          <a:off x="3846" y="526728"/>
          <a:ext cx="1810484" cy="698846"/>
        </a:xfrm>
        <a:prstGeom prst="chevron">
          <a:avLst>
            <a:gd name="adj" fmla="val 4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93DE45E-2665-46D1-9675-96CB017A2044}">
      <dsp:nvSpPr>
        <dsp:cNvPr id="0" name=""/>
        <dsp:cNvSpPr/>
      </dsp:nvSpPr>
      <dsp:spPr>
        <a:xfrm>
          <a:off x="486642" y="701440"/>
          <a:ext cx="1528853" cy="69884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Georgia" panose="02040502050405020303" pitchFamily="18" charset="0"/>
            </a:rPr>
            <a:t>SQL Server</a:t>
          </a:r>
        </a:p>
      </dsp:txBody>
      <dsp:txXfrm>
        <a:off x="507111" y="721909"/>
        <a:ext cx="1487915" cy="657908"/>
      </dsp:txXfrm>
    </dsp:sp>
    <dsp:sp modelId="{D53A2162-692E-4A86-8498-64654333FF37}">
      <dsp:nvSpPr>
        <dsp:cNvPr id="0" name=""/>
        <dsp:cNvSpPr/>
      </dsp:nvSpPr>
      <dsp:spPr>
        <a:xfrm>
          <a:off x="2071822" y="526728"/>
          <a:ext cx="1810484" cy="698846"/>
        </a:xfrm>
        <a:prstGeom prst="chevron">
          <a:avLst>
            <a:gd name="adj" fmla="val 4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29A72B3-CA14-4851-94FA-E1BF9583BABF}">
      <dsp:nvSpPr>
        <dsp:cNvPr id="0" name=""/>
        <dsp:cNvSpPr/>
      </dsp:nvSpPr>
      <dsp:spPr>
        <a:xfrm>
          <a:off x="2554617" y="701440"/>
          <a:ext cx="1528853" cy="69884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Georgia" panose="02040502050405020303" pitchFamily="18" charset="0"/>
            </a:rPr>
            <a:t>Python Engine</a:t>
          </a:r>
        </a:p>
      </dsp:txBody>
      <dsp:txXfrm>
        <a:off x="2575086" y="721909"/>
        <a:ext cx="1487915" cy="657908"/>
      </dsp:txXfrm>
    </dsp:sp>
    <dsp:sp modelId="{4ACFE16F-BC22-49F1-B824-CEC28678546A}">
      <dsp:nvSpPr>
        <dsp:cNvPr id="0" name=""/>
        <dsp:cNvSpPr/>
      </dsp:nvSpPr>
      <dsp:spPr>
        <a:xfrm>
          <a:off x="4139797" y="526728"/>
          <a:ext cx="1810484" cy="698846"/>
        </a:xfrm>
        <a:prstGeom prst="chevron">
          <a:avLst>
            <a:gd name="adj" fmla="val 4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C3E7B6A-7E56-4633-AF34-FA5153A2FB81}">
      <dsp:nvSpPr>
        <dsp:cNvPr id="0" name=""/>
        <dsp:cNvSpPr/>
      </dsp:nvSpPr>
      <dsp:spPr>
        <a:xfrm>
          <a:off x="4622593" y="701440"/>
          <a:ext cx="1528853" cy="69884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Georgia" panose="02040502050405020303" pitchFamily="18" charset="0"/>
            </a:rPr>
            <a:t>Data Processing</a:t>
          </a:r>
        </a:p>
      </dsp:txBody>
      <dsp:txXfrm>
        <a:off x="4643062" y="721909"/>
        <a:ext cx="1487915" cy="657908"/>
      </dsp:txXfrm>
    </dsp:sp>
    <dsp:sp modelId="{80A78279-EF23-47AF-8C66-FE34C17C635D}">
      <dsp:nvSpPr>
        <dsp:cNvPr id="0" name=""/>
        <dsp:cNvSpPr/>
      </dsp:nvSpPr>
      <dsp:spPr>
        <a:xfrm>
          <a:off x="6207773" y="526728"/>
          <a:ext cx="1810484" cy="698846"/>
        </a:xfrm>
        <a:prstGeom prst="chevron">
          <a:avLst>
            <a:gd name="adj" fmla="val 4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35A043C-6D0F-4AA5-9119-ADA365227085}">
      <dsp:nvSpPr>
        <dsp:cNvPr id="0" name=""/>
        <dsp:cNvSpPr/>
      </dsp:nvSpPr>
      <dsp:spPr>
        <a:xfrm>
          <a:off x="6690568" y="701440"/>
          <a:ext cx="1528853" cy="69884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Georgia" panose="02040502050405020303" pitchFamily="18" charset="0"/>
            </a:rPr>
            <a:t>Analysis</a:t>
          </a:r>
        </a:p>
      </dsp:txBody>
      <dsp:txXfrm>
        <a:off x="6711037" y="721909"/>
        <a:ext cx="1487915" cy="6579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26-03-2025</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1084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Medicare helps to cover the medical costs by reimbursing private healthcare providers for the procedures they perform. But sometimes, there are issues like unexpected cost differences, incorrect billing, or even fraudulent claims, which can make the system unfair and inefficient.</a:t>
            </a:r>
          </a:p>
          <a:p>
            <a:r>
              <a:rPr lang="en-US" dirty="0"/>
              <a:t>This project is all about analyzing Medicare data to find unusual patterns—like providers charging too much, procedures with big cost differences, or certain regions where medical costs are much higher than expected. By identifying these issues, we can improve transparency, prevent unfair billing, and make sure the system remains fair and reliable.</a:t>
            </a:r>
          </a:p>
          <a:p>
            <a:endParaRPr lang="en-US" dirty="0"/>
          </a:p>
          <a:p>
            <a:endParaRPr lang="en-US" dirty="0"/>
          </a:p>
        </p:txBody>
      </p:sp>
    </p:spTree>
    <p:extLst>
      <p:ext uri="{BB962C8B-B14F-4D97-AF65-F5344CB8AC3E}">
        <p14:creationId xmlns:p14="http://schemas.microsoft.com/office/powerpoint/2010/main" val="114148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most providers cover a limited number of procedures, while a few providers handle a higher volume of diagnoses. The trend fluctuates but shows an overall increase in provider count as the diagnosis count rises.</a:t>
            </a:r>
            <a:endParaRPr lang="en-IN" dirty="0"/>
          </a:p>
        </p:txBody>
      </p:sp>
    </p:spTree>
    <p:extLst>
      <p:ext uri="{BB962C8B-B14F-4D97-AF65-F5344CB8AC3E}">
        <p14:creationId xmlns:p14="http://schemas.microsoft.com/office/powerpoint/2010/main" val="407705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query = "SELECT TABLE_NAME FROM INFORMATION_SCHEMA.TABLES WHERE TABLE_TYPE = 'BASE TABLE'", consider adding an explanation:</a:t>
            </a:r>
            <a:br>
              <a:rPr lang="en-US" dirty="0"/>
            </a:br>
            <a:r>
              <a:rPr lang="en-US" b="1" dirty="0"/>
              <a:t>The query retrieves all user-defined tables in the database</a:t>
            </a:r>
            <a:endParaRPr lang="en-IN" dirty="0"/>
          </a:p>
        </p:txBody>
      </p:sp>
    </p:spTree>
    <p:extLst>
      <p:ext uri="{BB962C8B-B14F-4D97-AF65-F5344CB8AC3E}">
        <p14:creationId xmlns:p14="http://schemas.microsoft.com/office/powerpoint/2010/main" val="208006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258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1E1F5-757B-1C92-1E03-8E65181CF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FF3F5-C083-29B6-9807-4C72987FF5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05820D-9994-1BE1-BBAB-33668B40F8FC}"/>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95026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1.find clime difference of each procedure</a:t>
            </a:r>
          </a:p>
          <a:p>
            <a:r>
              <a:rPr lang="en-IN" dirty="0"/>
              <a:t>2.frequency count of each procedure</a:t>
            </a:r>
          </a:p>
          <a:p>
            <a:r>
              <a:rPr lang="en-IN" dirty="0"/>
              <a:t>3.then rank them </a:t>
            </a:r>
          </a:p>
          <a:p>
            <a:r>
              <a:rPr lang="en-IN" dirty="0"/>
              <a:t>4. then sort them</a:t>
            </a:r>
          </a:p>
        </p:txBody>
      </p:sp>
    </p:spTree>
    <p:extLst>
      <p:ext uri="{BB962C8B-B14F-4D97-AF65-F5344CB8AC3E}">
        <p14:creationId xmlns:p14="http://schemas.microsoft.com/office/powerpoint/2010/main" val="91803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96931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64995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04187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1644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53" r:id="rId4"/>
    <p:sldLayoutId id="2147483665" r:id="rId5"/>
    <p:sldLayoutId id="2147483661" r:id="rId6"/>
    <p:sldLayoutId id="2147483668" r:id="rId7"/>
    <p:sldLayoutId id="2147483659" r:id="rId8"/>
    <p:sldLayoutId id="2147483657"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pp.powerbi.com/view?r=eyJrIjoiZTEzMTVjNDgtNjk1OC00NDg5LTk0NDgtMzliZWQyMzZkODBmIiwidCI6Ijg2NjY2OTljLTI2NTktNDE0MS05YzdhLTIxYzlkMzI0NTkxZCJ9"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icons8.com/"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4429386" y="1588760"/>
            <a:ext cx="4714614" cy="584775"/>
          </a:xfrm>
          <a:prstGeom prst="rect">
            <a:avLst/>
          </a:prstGeom>
          <a:noFill/>
        </p:spPr>
        <p:txBody>
          <a:bodyPr wrap="square" rtlCol="0">
            <a:spAutoFit/>
          </a:bodyPr>
          <a:lstStyle/>
          <a:p>
            <a:pPr algn="ctr"/>
            <a:r>
              <a:rPr lang="en-IN" sz="3200" dirty="0">
                <a:solidFill>
                  <a:schemeClr val="tx1"/>
                </a:solidFill>
                <a:latin typeface="Georgia" panose="02040502050405020303" pitchFamily="18" charset="0"/>
                <a:cs typeface="Segoe UI" panose="020B0502040204020203" pitchFamily="34" charset="0"/>
              </a:rPr>
              <a:t>Healthcare Analytics</a:t>
            </a:r>
          </a:p>
        </p:txBody>
      </p:sp>
    </p:spTree>
    <p:extLst>
      <p:ext uri="{BB962C8B-B14F-4D97-AF65-F5344CB8AC3E}">
        <p14:creationId xmlns:p14="http://schemas.microsoft.com/office/powerpoint/2010/main" val="307134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090067DD-3AB4-07D1-B5BB-5DE08D6B446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496B74DB-0F24-F3CE-64A7-E97B0593ADBC}"/>
              </a:ext>
            </a:extLst>
          </p:cNvPr>
          <p:cNvSpPr>
            <a:spLocks noChangeArrowheads="1"/>
          </p:cNvSpPr>
          <p:nvPr/>
        </p:nvSpPr>
        <p:spPr bwMode="auto">
          <a:xfrm>
            <a:off x="644652" y="863590"/>
            <a:ext cx="821588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Aft>
                <a:spcPts val="600"/>
              </a:spcAft>
            </a:pPr>
            <a:r>
              <a:rPr lang="en-US" sz="1600" b="1" dirty="0">
                <a:latin typeface="Georgia" panose="02040502050405020303" pitchFamily="18" charset="0"/>
              </a:rPr>
              <a:t>Insights:</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More Inpatient Procedures</a:t>
            </a:r>
            <a:r>
              <a:rPr lang="en-US" dirty="0">
                <a:solidFill>
                  <a:srgbClr val="0D47A1"/>
                </a:solidFill>
                <a:latin typeface="Georgia" panose="02040502050405020303" pitchFamily="18" charset="0"/>
              </a:rPr>
              <a:t> </a:t>
            </a:r>
            <a:r>
              <a:rPr lang="en-US" dirty="0">
                <a:latin typeface="Georgia" panose="02040502050405020303" pitchFamily="18" charset="0"/>
              </a:rPr>
              <a:t>– Inpatient procedures (100) are much higher than outpatient (30), indicating a hospital-focused approach.</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Balanced Provider Availability</a:t>
            </a:r>
            <a:r>
              <a:rPr lang="en-US" dirty="0">
                <a:solidFill>
                  <a:srgbClr val="0D47A1"/>
                </a:solidFill>
                <a:latin typeface="Georgia" panose="02040502050405020303" pitchFamily="18" charset="0"/>
              </a:rPr>
              <a:t> </a:t>
            </a:r>
            <a:r>
              <a:rPr lang="en-US" dirty="0">
                <a:latin typeface="Georgia" panose="02040502050405020303" pitchFamily="18" charset="0"/>
              </a:rPr>
              <a:t>– Inpatient (3,337) and outpatient (3,135) providers are nearly equal, ensuring service accessibility.</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Higher Outpatient Demand</a:t>
            </a:r>
            <a:r>
              <a:rPr lang="en-US" dirty="0">
                <a:solidFill>
                  <a:srgbClr val="0D47A1"/>
                </a:solidFill>
                <a:latin typeface="Georgia" panose="02040502050405020303" pitchFamily="18" charset="0"/>
              </a:rPr>
              <a:t> </a:t>
            </a:r>
            <a:r>
              <a:rPr lang="en-US" dirty="0">
                <a:latin typeface="Georgia" panose="02040502050405020303" pitchFamily="18" charset="0"/>
              </a:rPr>
              <a:t>– Outpatient services (2.55 crore) far exceed inpatient discharges (69.75 lakh), showing patient preference.</a:t>
            </a:r>
          </a:p>
          <a:p>
            <a:pPr>
              <a:spcAft>
                <a:spcPts val="600"/>
              </a:spcAft>
            </a:pPr>
            <a:endParaRPr lang="en-US" dirty="0">
              <a:latin typeface="Georgia" panose="02040502050405020303" pitchFamily="18" charset="0"/>
            </a:endParaRPr>
          </a:p>
          <a:p>
            <a:pPr>
              <a:spcAft>
                <a:spcPts val="600"/>
              </a:spcAft>
            </a:pPr>
            <a:r>
              <a:rPr lang="en-US" sz="1600" b="1" dirty="0">
                <a:latin typeface="Georgia" panose="02040502050405020303" pitchFamily="18" charset="0"/>
              </a:rPr>
              <a:t>Recommendations: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0D47A1"/>
                </a:solidFill>
                <a:effectLst/>
                <a:latin typeface="Georgia" panose="02040502050405020303" pitchFamily="18" charset="0"/>
              </a:rPr>
              <a:t>Improve Outpatient Care</a:t>
            </a:r>
            <a:r>
              <a:rPr kumimoji="0" lang="en-US" altLang="en-US" b="0" i="0" u="none" strike="noStrike" cap="none" normalizeH="0" baseline="0" dirty="0">
                <a:ln>
                  <a:noFill/>
                </a:ln>
                <a:solidFill>
                  <a:srgbClr val="0D47A1"/>
                </a:solidFill>
                <a:effectLst/>
                <a:latin typeface="Georgia" panose="02040502050405020303" pitchFamily="18" charset="0"/>
              </a:rPr>
              <a:t>: </a:t>
            </a:r>
            <a:r>
              <a:rPr kumimoji="0" lang="en-US" altLang="en-US" b="0" i="0" u="none" strike="noStrike" cap="none" normalizeH="0" baseline="0" dirty="0">
                <a:ln>
                  <a:noFill/>
                </a:ln>
                <a:solidFill>
                  <a:schemeClr val="tx1"/>
                </a:solidFill>
                <a:effectLst/>
                <a:latin typeface="Georgia" panose="02040502050405020303" pitchFamily="18" charset="0"/>
              </a:rPr>
              <a:t>Build better outpatient facilities so fewer people need to stay in the hospital.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0D47A1"/>
                </a:solidFill>
                <a:effectLst/>
                <a:latin typeface="Georgia" panose="02040502050405020303" pitchFamily="18" charset="0"/>
              </a:rPr>
              <a:t>Use Resources Wisely</a:t>
            </a:r>
            <a:r>
              <a:rPr kumimoji="0" lang="en-US" altLang="en-US" b="0" i="0" u="none" strike="noStrike" cap="none" normalizeH="0" baseline="0" dirty="0">
                <a:ln>
                  <a:noFill/>
                </a:ln>
                <a:solidFill>
                  <a:srgbClr val="0D47A1"/>
                </a:solidFill>
                <a:effectLst/>
                <a:latin typeface="Georgia" panose="02040502050405020303" pitchFamily="18" charset="0"/>
              </a:rPr>
              <a:t>: </a:t>
            </a:r>
            <a:r>
              <a:rPr kumimoji="0" lang="en-US" altLang="en-US" b="0" i="0" u="none" strike="noStrike" cap="none" normalizeH="0" baseline="0" dirty="0">
                <a:ln>
                  <a:noFill/>
                </a:ln>
                <a:solidFill>
                  <a:schemeClr val="tx1"/>
                </a:solidFill>
                <a:effectLst/>
                <a:latin typeface="Georgia" panose="02040502050405020303" pitchFamily="18" charset="0"/>
              </a:rPr>
              <a:t>Adjust the number of staff and resources based on how many patients are there to provide the best care.</a:t>
            </a:r>
            <a:endParaRPr lang="en-US" sz="1600" b="1" dirty="0">
              <a:latin typeface="Georgia" panose="02040502050405020303" pitchFamily="18" charset="0"/>
            </a:endParaRPr>
          </a:p>
        </p:txBody>
      </p:sp>
      <p:sp>
        <p:nvSpPr>
          <p:cNvPr id="5" name="TextBox 4">
            <a:extLst>
              <a:ext uri="{FF2B5EF4-FFF2-40B4-BE49-F238E27FC236}">
                <a16:creationId xmlns:a16="http://schemas.microsoft.com/office/drawing/2014/main" id="{8D11AEA4-057D-2A45-CE7B-D1A09B88581F}"/>
              </a:ext>
            </a:extLst>
          </p:cNvPr>
          <p:cNvSpPr txBox="1"/>
          <p:nvPr/>
        </p:nvSpPr>
        <p:spPr>
          <a:xfrm>
            <a:off x="0" y="225344"/>
            <a:ext cx="9144000" cy="338554"/>
          </a:xfrm>
          <a:prstGeom prst="rect">
            <a:avLst/>
          </a:prstGeom>
          <a:noFill/>
        </p:spPr>
        <p:txBody>
          <a:bodyPr wrap="square">
            <a:spAutoFit/>
          </a:bodyPr>
          <a:lstStyle/>
          <a:p>
            <a:pPr algn="ctr"/>
            <a:r>
              <a:rPr lang="en-US" sz="1600" b="1" i="1" dirty="0">
                <a:solidFill>
                  <a:srgbClr val="0D47A1"/>
                </a:solidFill>
                <a:latin typeface="Georgia" panose="02040502050405020303" pitchFamily="18" charset="0"/>
              </a:rPr>
              <a:t>Inpatient vs. Outpatient Provider, Procedure Count and Discharge Count</a:t>
            </a:r>
            <a:endParaRPr lang="en-IN" sz="1600" b="1" i="1" dirty="0">
              <a:solidFill>
                <a:srgbClr val="0D47A1"/>
              </a:solidFill>
              <a:latin typeface="Georgia" panose="02040502050405020303" pitchFamily="18" charset="0"/>
            </a:endParaRPr>
          </a:p>
        </p:txBody>
      </p:sp>
    </p:spTree>
    <p:extLst>
      <p:ext uri="{BB962C8B-B14F-4D97-AF65-F5344CB8AC3E}">
        <p14:creationId xmlns:p14="http://schemas.microsoft.com/office/powerpoint/2010/main" val="410740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D826237-7B8A-61B5-6E64-B2F227C4621A}"/>
              </a:ext>
            </a:extLst>
          </p:cNvPr>
          <p:cNvGraphicFramePr/>
          <p:nvPr>
            <p:extLst>
              <p:ext uri="{D42A27DB-BD31-4B8C-83A1-F6EECF244321}">
                <p14:modId xmlns:p14="http://schemas.microsoft.com/office/powerpoint/2010/main" val="96159715"/>
              </p:ext>
            </p:extLst>
          </p:nvPr>
        </p:nvGraphicFramePr>
        <p:xfrm>
          <a:off x="648906" y="1654367"/>
          <a:ext cx="7846186" cy="1575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3E8C247-5416-4BA7-A902-F2E7E12DC7AE}"/>
              </a:ext>
            </a:extLst>
          </p:cNvPr>
          <p:cNvSpPr txBox="1"/>
          <p:nvPr/>
        </p:nvSpPr>
        <p:spPr>
          <a:xfrm>
            <a:off x="1481027" y="584464"/>
            <a:ext cx="6181944"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Medicare's Contribution to Total Payments</a:t>
            </a:r>
            <a:endParaRPr lang="en-IN" sz="2000" b="1" i="1" dirty="0">
              <a:solidFill>
                <a:srgbClr val="0D47A1"/>
              </a:solidFill>
              <a:latin typeface="Georgia" panose="02040502050405020303" pitchFamily="18" charset="0"/>
            </a:endParaRPr>
          </a:p>
        </p:txBody>
      </p:sp>
    </p:spTree>
    <p:extLst>
      <p:ext uri="{BB962C8B-B14F-4D97-AF65-F5344CB8AC3E}">
        <p14:creationId xmlns:p14="http://schemas.microsoft.com/office/powerpoint/2010/main" val="64481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64B67E30-E7A3-9F61-DBE8-37B49F2CC9F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2C6C2E5-490D-B5BC-77AB-CC7A95D6DD6D}"/>
              </a:ext>
            </a:extLst>
          </p:cNvPr>
          <p:cNvSpPr txBox="1"/>
          <p:nvPr/>
        </p:nvSpPr>
        <p:spPr>
          <a:xfrm>
            <a:off x="540772" y="974130"/>
            <a:ext cx="8249267" cy="3631763"/>
          </a:xfrm>
          <a:prstGeom prst="rect">
            <a:avLst/>
          </a:prstGeom>
          <a:noFill/>
        </p:spPr>
        <p:txBody>
          <a:bodyPr wrap="square" rtlCol="0">
            <a:spAutoFit/>
          </a:bodyPr>
          <a:lstStyle/>
          <a:p>
            <a:pPr>
              <a:spcAft>
                <a:spcPts val="600"/>
              </a:spcAft>
            </a:pPr>
            <a:r>
              <a:rPr lang="en-US" sz="1600" b="1" dirty="0">
                <a:latin typeface="Georgia" panose="02040502050405020303" pitchFamily="18" charset="0"/>
              </a:rPr>
              <a:t>Insights:</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Patients Face High Costs</a:t>
            </a:r>
            <a:r>
              <a:rPr lang="en-US" dirty="0">
                <a:solidFill>
                  <a:srgbClr val="0D47A1"/>
                </a:solidFill>
                <a:latin typeface="Georgia" panose="02040502050405020303" pitchFamily="18" charset="0"/>
              </a:rPr>
              <a:t> </a:t>
            </a:r>
            <a:r>
              <a:rPr lang="en-US" dirty="0">
                <a:latin typeface="Georgia" panose="02040502050405020303" pitchFamily="18" charset="0"/>
              </a:rPr>
              <a:t>– On average, patients pay </a:t>
            </a:r>
            <a:r>
              <a:rPr lang="en-US" b="1" dirty="0">
                <a:latin typeface="Georgia" panose="02040502050405020303" pitchFamily="18" charset="0"/>
              </a:rPr>
              <a:t>27%</a:t>
            </a:r>
            <a:r>
              <a:rPr lang="en-US" dirty="0">
                <a:latin typeface="Georgia" panose="02040502050405020303" pitchFamily="18" charset="0"/>
              </a:rPr>
              <a:t> of their total bill out of pocket, which can be a financial burden.</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Medicare Covers a Small Share</a:t>
            </a:r>
            <a:r>
              <a:rPr lang="en-US" dirty="0">
                <a:solidFill>
                  <a:srgbClr val="0D47A1"/>
                </a:solidFill>
                <a:latin typeface="Georgia" panose="02040502050405020303" pitchFamily="18" charset="0"/>
              </a:rPr>
              <a:t> </a:t>
            </a:r>
            <a:r>
              <a:rPr lang="en-US" dirty="0">
                <a:latin typeface="Georgia" panose="02040502050405020303" pitchFamily="18" charset="0"/>
              </a:rPr>
              <a:t>– Medicare pays for only </a:t>
            </a:r>
            <a:r>
              <a:rPr lang="en-US" b="1" dirty="0">
                <a:latin typeface="Georgia" panose="02040502050405020303" pitchFamily="18" charset="0"/>
              </a:rPr>
              <a:t>23%</a:t>
            </a:r>
            <a:r>
              <a:rPr lang="en-US" dirty="0">
                <a:latin typeface="Georgia" panose="02040502050405020303" pitchFamily="18" charset="0"/>
              </a:rPr>
              <a:t> of the total bill, raising concerns about whether coverage is enough.</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Medicare’s Key Role in Payments</a:t>
            </a:r>
            <a:r>
              <a:rPr lang="en-US" dirty="0">
                <a:solidFill>
                  <a:srgbClr val="0D47A1"/>
                </a:solidFill>
                <a:latin typeface="Georgia" panose="02040502050405020303" pitchFamily="18" charset="0"/>
              </a:rPr>
              <a:t> </a:t>
            </a:r>
            <a:r>
              <a:rPr lang="en-US" dirty="0">
                <a:latin typeface="Georgia" panose="02040502050405020303" pitchFamily="18" charset="0"/>
              </a:rPr>
              <a:t>– Out of the total amount that gets paid, </a:t>
            </a:r>
            <a:r>
              <a:rPr lang="en-US" b="1" dirty="0">
                <a:latin typeface="Georgia" panose="02040502050405020303" pitchFamily="18" charset="0"/>
              </a:rPr>
              <a:t>85%</a:t>
            </a:r>
            <a:r>
              <a:rPr lang="en-US" dirty="0">
                <a:latin typeface="Georgia" panose="02040502050405020303" pitchFamily="18" charset="0"/>
              </a:rPr>
              <a:t> comes from Medicare, shows that the healthcare system relies heavily on Medicare funding to ensure payments are made</a:t>
            </a:r>
          </a:p>
          <a:p>
            <a:endParaRPr lang="en-US" dirty="0">
              <a:latin typeface="Georgia" panose="02040502050405020303" pitchFamily="18" charset="0"/>
            </a:endParaRPr>
          </a:p>
          <a:p>
            <a:pPr>
              <a:spcAft>
                <a:spcPts val="600"/>
              </a:spcAft>
            </a:pPr>
            <a:r>
              <a:rPr lang="en-IN" sz="1600" b="1" dirty="0">
                <a:latin typeface="Georgia" panose="02040502050405020303" pitchFamily="18" charset="0"/>
              </a:rPr>
              <a:t>Recommendations</a:t>
            </a:r>
            <a:r>
              <a:rPr lang="en-US" sz="1600" b="1" dirty="0">
                <a:latin typeface="Georgia" panose="02040502050405020303" pitchFamily="18" charset="0"/>
              </a:rPr>
              <a:t>:</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Reduce Out-of-Pocket Costs</a:t>
            </a:r>
            <a:r>
              <a:rPr lang="en-US" dirty="0">
                <a:solidFill>
                  <a:srgbClr val="0D47A1"/>
                </a:solidFill>
                <a:latin typeface="Georgia" panose="02040502050405020303" pitchFamily="18" charset="0"/>
              </a:rPr>
              <a:t> </a:t>
            </a:r>
            <a:r>
              <a:rPr lang="en-US" dirty="0">
                <a:latin typeface="Georgia" panose="02040502050405020303" pitchFamily="18" charset="0"/>
              </a:rPr>
              <a:t>– Explore subsidy programs or secondary insurance options for patients.</a:t>
            </a:r>
          </a:p>
          <a:p>
            <a:pPr marL="285750" indent="-285750">
              <a:spcAft>
                <a:spcPts val="600"/>
              </a:spcAft>
              <a:buFont typeface="Arial" panose="020B0604020202020204" pitchFamily="34" charset="0"/>
              <a:buChar char="•"/>
            </a:pPr>
            <a:r>
              <a:rPr lang="en-US" b="1" dirty="0">
                <a:solidFill>
                  <a:srgbClr val="0D47A1"/>
                </a:solidFill>
                <a:latin typeface="Georgia" panose="02040502050405020303" pitchFamily="18" charset="0"/>
              </a:rPr>
              <a:t>Enhance Medicare Coverage</a:t>
            </a:r>
            <a:r>
              <a:rPr lang="en-US" dirty="0">
                <a:solidFill>
                  <a:srgbClr val="0D47A1"/>
                </a:solidFill>
                <a:latin typeface="Georgia" panose="02040502050405020303" pitchFamily="18" charset="0"/>
              </a:rPr>
              <a:t> </a:t>
            </a:r>
            <a:r>
              <a:rPr lang="en-US" dirty="0">
                <a:latin typeface="Georgia" panose="02040502050405020303" pitchFamily="18" charset="0"/>
              </a:rPr>
              <a:t>– Assess potential policy adjustments to increase the </a:t>
            </a:r>
            <a:r>
              <a:rPr lang="en-US" b="1" dirty="0">
                <a:latin typeface="Georgia" panose="02040502050405020303" pitchFamily="18" charset="0"/>
              </a:rPr>
              <a:t>23% Medicare contribution</a:t>
            </a:r>
            <a:r>
              <a:rPr lang="en-US" dirty="0">
                <a:latin typeface="Georgia" panose="02040502050405020303" pitchFamily="18" charset="0"/>
              </a:rPr>
              <a:t>.</a:t>
            </a:r>
            <a:endParaRPr lang="en-IN" dirty="0">
              <a:latin typeface="Georgia" panose="02040502050405020303" pitchFamily="18" charset="0"/>
            </a:endParaRPr>
          </a:p>
        </p:txBody>
      </p:sp>
      <p:sp>
        <p:nvSpPr>
          <p:cNvPr id="2" name="TextBox 1">
            <a:extLst>
              <a:ext uri="{FF2B5EF4-FFF2-40B4-BE49-F238E27FC236}">
                <a16:creationId xmlns:a16="http://schemas.microsoft.com/office/drawing/2014/main" id="{61321E4C-3BD5-AC12-014B-BACA0A9D7B87}"/>
              </a:ext>
            </a:extLst>
          </p:cNvPr>
          <p:cNvSpPr txBox="1"/>
          <p:nvPr/>
        </p:nvSpPr>
        <p:spPr>
          <a:xfrm>
            <a:off x="1481028" y="255280"/>
            <a:ext cx="6181944"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Medicare's Contribution to Total Payments</a:t>
            </a:r>
            <a:endParaRPr lang="en-IN" sz="2000" b="1" i="1" dirty="0">
              <a:solidFill>
                <a:srgbClr val="0D47A1"/>
              </a:solidFill>
              <a:latin typeface="Georgia" panose="02040502050405020303" pitchFamily="18" charset="0"/>
            </a:endParaRPr>
          </a:p>
        </p:txBody>
      </p:sp>
    </p:spTree>
    <p:extLst>
      <p:ext uri="{BB962C8B-B14F-4D97-AF65-F5344CB8AC3E}">
        <p14:creationId xmlns:p14="http://schemas.microsoft.com/office/powerpoint/2010/main" val="110381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8979A6FD-6ED3-588B-F1B1-16C3BD48A8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7F48DA-26FC-06AD-1320-D4A63BCE7F26}"/>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3"/>
              </a:rPr>
              <a:t>icons8</a:t>
            </a:r>
            <a:r>
              <a:rPr lang="en-IN" sz="500" dirty="0">
                <a:latin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63468A83-3695-7A74-9E01-E453BBB845DC}"/>
              </a:ext>
            </a:extLst>
          </p:cNvPr>
          <p:cNvSpPr txBox="1"/>
          <p:nvPr/>
        </p:nvSpPr>
        <p:spPr>
          <a:xfrm>
            <a:off x="1219136" y="219619"/>
            <a:ext cx="6705722"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Number of Procedure Covered by Each Provider</a:t>
            </a:r>
            <a:endParaRPr lang="en-IN" sz="2000" b="1" i="1" dirty="0">
              <a:solidFill>
                <a:srgbClr val="0D47A1"/>
              </a:solidFill>
              <a:latin typeface="Georgia" panose="02040502050405020303" pitchFamily="18" charset="0"/>
            </a:endParaRPr>
          </a:p>
        </p:txBody>
      </p:sp>
      <p:sp>
        <p:nvSpPr>
          <p:cNvPr id="13" name="TextBox 12">
            <a:extLst>
              <a:ext uri="{FF2B5EF4-FFF2-40B4-BE49-F238E27FC236}">
                <a16:creationId xmlns:a16="http://schemas.microsoft.com/office/drawing/2014/main" id="{09D9EE73-A361-D272-9C55-73E414F1EA42}"/>
              </a:ext>
            </a:extLst>
          </p:cNvPr>
          <p:cNvSpPr txBox="1"/>
          <p:nvPr/>
        </p:nvSpPr>
        <p:spPr>
          <a:xfrm>
            <a:off x="513781" y="3880393"/>
            <a:ext cx="8116433" cy="584775"/>
          </a:xfrm>
          <a:prstGeom prst="rect">
            <a:avLst/>
          </a:prstGeom>
          <a:noFill/>
        </p:spPr>
        <p:txBody>
          <a:bodyPr wrap="square" rtlCol="0">
            <a:spAutoFit/>
          </a:bodyPr>
          <a:lstStyle/>
          <a:p>
            <a:r>
              <a:rPr lang="en-US" sz="1600" dirty="0">
                <a:solidFill>
                  <a:schemeClr val="tx1"/>
                </a:solidFill>
                <a:latin typeface="Georgia" panose="02040502050405020303" pitchFamily="18" charset="0"/>
              </a:rPr>
              <a:t>Providers covering fewer diagnoses are more common, while specialized providers handle higher diagnosis counts, showing a fluctuating yet increasing trend.</a:t>
            </a:r>
            <a:endParaRPr lang="en-IN" sz="1600" dirty="0">
              <a:solidFill>
                <a:schemeClr val="tx1"/>
              </a:solidFill>
              <a:latin typeface="Georgia" panose="02040502050405020303" pitchFamily="18" charset="0"/>
            </a:endParaRPr>
          </a:p>
        </p:txBody>
      </p:sp>
      <p:pic>
        <p:nvPicPr>
          <p:cNvPr id="15" name="Picture 14">
            <a:extLst>
              <a:ext uri="{FF2B5EF4-FFF2-40B4-BE49-F238E27FC236}">
                <a16:creationId xmlns:a16="http://schemas.microsoft.com/office/drawing/2014/main" id="{B0BD5AAF-9031-0DB9-BD2D-7EB0BFA0D301}"/>
              </a:ext>
            </a:extLst>
          </p:cNvPr>
          <p:cNvPicPr>
            <a:picLocks noChangeAspect="1"/>
          </p:cNvPicPr>
          <p:nvPr/>
        </p:nvPicPr>
        <p:blipFill>
          <a:blip r:embed="rId4"/>
          <a:stretch>
            <a:fillRect/>
          </a:stretch>
        </p:blipFill>
        <p:spPr>
          <a:xfrm>
            <a:off x="513781" y="950863"/>
            <a:ext cx="8116433" cy="2667372"/>
          </a:xfrm>
          <a:prstGeom prst="rect">
            <a:avLst/>
          </a:prstGeom>
        </p:spPr>
      </p:pic>
    </p:spTree>
    <p:extLst>
      <p:ext uri="{BB962C8B-B14F-4D97-AF65-F5344CB8AC3E}">
        <p14:creationId xmlns:p14="http://schemas.microsoft.com/office/powerpoint/2010/main" val="195661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A22D3FE8-E405-6BA6-DC9E-39366D296D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755D85-8CED-18E3-3F8B-A7853A1C4814}"/>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B33E647A-0651-C015-1021-94FDF8BAE1A2}"/>
              </a:ext>
            </a:extLst>
          </p:cNvPr>
          <p:cNvSpPr txBox="1"/>
          <p:nvPr/>
        </p:nvSpPr>
        <p:spPr>
          <a:xfrm>
            <a:off x="1" y="171783"/>
            <a:ext cx="9144000"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Highly Charged Inpatient Procedure</a:t>
            </a:r>
            <a:endParaRPr lang="en-IN" sz="2000" b="1" i="1" dirty="0">
              <a:solidFill>
                <a:srgbClr val="0D47A1"/>
              </a:solidFill>
              <a:latin typeface="Georgia" panose="02040502050405020303" pitchFamily="18" charset="0"/>
            </a:endParaRPr>
          </a:p>
        </p:txBody>
      </p:sp>
      <p:pic>
        <p:nvPicPr>
          <p:cNvPr id="5" name="Picture 4">
            <a:extLst>
              <a:ext uri="{FF2B5EF4-FFF2-40B4-BE49-F238E27FC236}">
                <a16:creationId xmlns:a16="http://schemas.microsoft.com/office/drawing/2014/main" id="{FE63D268-A736-D955-4007-C75596506B2B}"/>
              </a:ext>
            </a:extLst>
          </p:cNvPr>
          <p:cNvPicPr>
            <a:picLocks noChangeAspect="1"/>
          </p:cNvPicPr>
          <p:nvPr/>
        </p:nvPicPr>
        <p:blipFill>
          <a:blip r:embed="rId3"/>
          <a:stretch>
            <a:fillRect/>
          </a:stretch>
        </p:blipFill>
        <p:spPr>
          <a:xfrm>
            <a:off x="261252" y="718537"/>
            <a:ext cx="8621495" cy="2868137"/>
          </a:xfrm>
          <a:prstGeom prst="rect">
            <a:avLst/>
          </a:prstGeom>
        </p:spPr>
      </p:pic>
      <p:sp>
        <p:nvSpPr>
          <p:cNvPr id="7" name="TextBox 6">
            <a:extLst>
              <a:ext uri="{FF2B5EF4-FFF2-40B4-BE49-F238E27FC236}">
                <a16:creationId xmlns:a16="http://schemas.microsoft.com/office/drawing/2014/main" id="{F68D3EFA-0346-BB4D-5C3C-BA9F1FD2CD22}"/>
              </a:ext>
            </a:extLst>
          </p:cNvPr>
          <p:cNvSpPr txBox="1"/>
          <p:nvPr/>
        </p:nvSpPr>
        <p:spPr>
          <a:xfrm>
            <a:off x="414670" y="3740610"/>
            <a:ext cx="8314660" cy="830997"/>
          </a:xfrm>
          <a:prstGeom prst="rect">
            <a:avLst/>
          </a:prstGeom>
          <a:noFill/>
        </p:spPr>
        <p:txBody>
          <a:bodyPr wrap="square" rtlCol="0">
            <a:spAutoFit/>
          </a:bodyPr>
          <a:lstStyle/>
          <a:p>
            <a:r>
              <a:rPr lang="en-US" sz="1600" dirty="0">
                <a:latin typeface="Georgia" panose="02040502050405020303" pitchFamily="18" charset="0"/>
              </a:rPr>
              <a:t>Darker color in the chart signifies the highest charges, with </a:t>
            </a:r>
            <a:r>
              <a:rPr lang="en-US" sz="1600" b="1" dirty="0">
                <a:latin typeface="Georgia" panose="02040502050405020303" pitchFamily="18" charset="0"/>
              </a:rPr>
              <a:t>Septicemia or Severe Sepsis W MV 96+ hours </a:t>
            </a:r>
            <a:r>
              <a:rPr lang="en-US" sz="1600" dirty="0">
                <a:latin typeface="Georgia" panose="02040502050405020303" pitchFamily="18" charset="0"/>
              </a:rPr>
              <a:t>having the highest cost. Lighter colors represent lower charges, with Hip and Femur procedures still contributing significantly.</a:t>
            </a:r>
            <a:endParaRPr lang="en-IN" sz="1600" dirty="0">
              <a:latin typeface="Georgia" panose="02040502050405020303" pitchFamily="18" charset="0"/>
            </a:endParaRPr>
          </a:p>
        </p:txBody>
      </p:sp>
    </p:spTree>
    <p:extLst>
      <p:ext uri="{BB962C8B-B14F-4D97-AF65-F5344CB8AC3E}">
        <p14:creationId xmlns:p14="http://schemas.microsoft.com/office/powerpoint/2010/main" val="397535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F953DD9A-C5FA-8D30-751F-3B5D962087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1557A2-5466-B0C7-72F9-BA94F6284E57}"/>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C7F02359-BD3F-956A-DD3E-417A867B8288}"/>
              </a:ext>
            </a:extLst>
          </p:cNvPr>
          <p:cNvSpPr txBox="1"/>
          <p:nvPr/>
        </p:nvSpPr>
        <p:spPr>
          <a:xfrm>
            <a:off x="0" y="169328"/>
            <a:ext cx="9126594"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Highly Charged Outpatient Procedure</a:t>
            </a:r>
            <a:endParaRPr lang="en-IN" sz="2000" b="1" i="1" dirty="0">
              <a:solidFill>
                <a:srgbClr val="0D47A1"/>
              </a:solidFill>
              <a:latin typeface="Georgia" panose="02040502050405020303" pitchFamily="18" charset="0"/>
            </a:endParaRPr>
          </a:p>
        </p:txBody>
      </p:sp>
      <p:pic>
        <p:nvPicPr>
          <p:cNvPr id="11" name="Picture 10">
            <a:extLst>
              <a:ext uri="{FF2B5EF4-FFF2-40B4-BE49-F238E27FC236}">
                <a16:creationId xmlns:a16="http://schemas.microsoft.com/office/drawing/2014/main" id="{C2B77C77-BA07-9EE8-9E51-24B1FEF5A302}"/>
              </a:ext>
            </a:extLst>
          </p:cNvPr>
          <p:cNvPicPr>
            <a:picLocks noChangeAspect="1"/>
          </p:cNvPicPr>
          <p:nvPr/>
        </p:nvPicPr>
        <p:blipFill>
          <a:blip r:embed="rId3"/>
          <a:stretch>
            <a:fillRect/>
          </a:stretch>
        </p:blipFill>
        <p:spPr>
          <a:xfrm>
            <a:off x="252824" y="666977"/>
            <a:ext cx="8582832" cy="2724809"/>
          </a:xfrm>
          <a:prstGeom prst="rect">
            <a:avLst/>
          </a:prstGeom>
        </p:spPr>
      </p:pic>
      <p:sp>
        <p:nvSpPr>
          <p:cNvPr id="12" name="TextBox 11">
            <a:extLst>
              <a:ext uri="{FF2B5EF4-FFF2-40B4-BE49-F238E27FC236}">
                <a16:creationId xmlns:a16="http://schemas.microsoft.com/office/drawing/2014/main" id="{B1B71C52-3835-3E84-C40E-62DE475AE9DE}"/>
              </a:ext>
            </a:extLst>
          </p:cNvPr>
          <p:cNvSpPr txBox="1"/>
          <p:nvPr/>
        </p:nvSpPr>
        <p:spPr>
          <a:xfrm>
            <a:off x="334926" y="3554842"/>
            <a:ext cx="8474148" cy="1077218"/>
          </a:xfrm>
          <a:prstGeom prst="rect">
            <a:avLst/>
          </a:prstGeom>
          <a:noFill/>
        </p:spPr>
        <p:txBody>
          <a:bodyPr wrap="square" rtlCol="0">
            <a:spAutoFit/>
          </a:bodyPr>
          <a:lstStyle/>
          <a:p>
            <a:r>
              <a:rPr lang="en-US" sz="1600" dirty="0">
                <a:latin typeface="Georgia" panose="02040502050405020303" pitchFamily="18" charset="0"/>
              </a:rPr>
              <a:t>Darkest green section represents the highest-charged outpatient service, which is </a:t>
            </a:r>
            <a:r>
              <a:rPr lang="en-US" sz="1600" b="1" dirty="0">
                <a:latin typeface="Georgia" panose="02040502050405020303" pitchFamily="18" charset="0"/>
              </a:rPr>
              <a:t>Level IV Endoscopy Upper Airway (6.8K)</a:t>
            </a:r>
            <a:r>
              <a:rPr lang="en-US" sz="1600" dirty="0">
                <a:latin typeface="Georgia" panose="02040502050405020303" pitchFamily="18" charset="0"/>
              </a:rPr>
              <a:t>. Other services like </a:t>
            </a:r>
            <a:r>
              <a:rPr lang="en-US" sz="1600" b="1" dirty="0">
                <a:latin typeface="Georgia" panose="02040502050405020303" pitchFamily="18" charset="0"/>
              </a:rPr>
              <a:t>Cardiac Imaging </a:t>
            </a:r>
            <a:r>
              <a:rPr lang="en-US" sz="1600" dirty="0">
                <a:latin typeface="Georgia" panose="02040502050405020303" pitchFamily="18" charset="0"/>
              </a:rPr>
              <a:t>and</a:t>
            </a:r>
            <a:r>
              <a:rPr lang="en-US" sz="1600" b="1" dirty="0">
                <a:latin typeface="Georgia" panose="02040502050405020303" pitchFamily="18" charset="0"/>
              </a:rPr>
              <a:t> Nerve Injections</a:t>
            </a:r>
            <a:r>
              <a:rPr lang="en-US" sz="1600" dirty="0">
                <a:latin typeface="Georgia" panose="02040502050405020303" pitchFamily="18" charset="0"/>
              </a:rPr>
              <a:t> have relatively high charges but are lower in comparison. The lighter the green, the lower the charge for that service.</a:t>
            </a:r>
            <a:endParaRPr lang="en-IN" sz="1600" dirty="0">
              <a:latin typeface="Georgia" panose="02040502050405020303" pitchFamily="18" charset="0"/>
            </a:endParaRPr>
          </a:p>
        </p:txBody>
      </p:sp>
    </p:spTree>
    <p:extLst>
      <p:ext uri="{BB962C8B-B14F-4D97-AF65-F5344CB8AC3E}">
        <p14:creationId xmlns:p14="http://schemas.microsoft.com/office/powerpoint/2010/main" val="1711539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3ECCBC8E-456C-32F8-88CC-74A47056D7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B57DE3-092B-8514-4441-A7309AF60DAD}"/>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5E5F2208-74B0-9648-211C-9D34EA456711}"/>
              </a:ext>
            </a:extLst>
          </p:cNvPr>
          <p:cNvPicPr>
            <a:picLocks noChangeAspect="1"/>
          </p:cNvPicPr>
          <p:nvPr/>
        </p:nvPicPr>
        <p:blipFill>
          <a:blip r:embed="rId3"/>
          <a:stretch>
            <a:fillRect/>
          </a:stretch>
        </p:blipFill>
        <p:spPr>
          <a:xfrm>
            <a:off x="190819" y="682310"/>
            <a:ext cx="5210521" cy="3991532"/>
          </a:xfrm>
          <a:prstGeom prst="rect">
            <a:avLst/>
          </a:prstGeom>
        </p:spPr>
      </p:pic>
      <p:sp>
        <p:nvSpPr>
          <p:cNvPr id="5" name="TextBox 4">
            <a:extLst>
              <a:ext uri="{FF2B5EF4-FFF2-40B4-BE49-F238E27FC236}">
                <a16:creationId xmlns:a16="http://schemas.microsoft.com/office/drawing/2014/main" id="{E36E0A9C-1BD6-7612-4F19-DC65D18301F8}"/>
              </a:ext>
            </a:extLst>
          </p:cNvPr>
          <p:cNvSpPr txBox="1"/>
          <p:nvPr/>
        </p:nvSpPr>
        <p:spPr>
          <a:xfrm>
            <a:off x="0" y="158694"/>
            <a:ext cx="9126594"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Number of Procedure and Provider per State</a:t>
            </a:r>
            <a:endParaRPr lang="en-IN" sz="2000" b="1" i="1" dirty="0">
              <a:solidFill>
                <a:srgbClr val="0D47A1"/>
              </a:solidFill>
              <a:latin typeface="Georgia" panose="02040502050405020303" pitchFamily="18" charset="0"/>
            </a:endParaRPr>
          </a:p>
        </p:txBody>
      </p:sp>
      <p:sp>
        <p:nvSpPr>
          <p:cNvPr id="6" name="TextBox 5">
            <a:extLst>
              <a:ext uri="{FF2B5EF4-FFF2-40B4-BE49-F238E27FC236}">
                <a16:creationId xmlns:a16="http://schemas.microsoft.com/office/drawing/2014/main" id="{A254EA15-3BFB-F83C-C44A-CC93B57ADC11}"/>
              </a:ext>
            </a:extLst>
          </p:cNvPr>
          <p:cNvSpPr txBox="1"/>
          <p:nvPr/>
        </p:nvSpPr>
        <p:spPr>
          <a:xfrm>
            <a:off x="5401340" y="1477747"/>
            <a:ext cx="3476846" cy="2400657"/>
          </a:xfrm>
          <a:prstGeom prst="rect">
            <a:avLst/>
          </a:prstGeom>
          <a:noFill/>
        </p:spPr>
        <p:txBody>
          <a:bodyPr wrap="square" rtlCol="0" anchor="ctr">
            <a:spAutoFit/>
          </a:bodyPr>
          <a:lstStyle/>
          <a:p>
            <a:pPr marL="285750" indent="-285750">
              <a:spcAft>
                <a:spcPts val="600"/>
              </a:spcAft>
              <a:buFont typeface="Arial" panose="020B0604020202020204" pitchFamily="34" charset="0"/>
              <a:buChar char="•"/>
            </a:pPr>
            <a:r>
              <a:rPr lang="en-US" dirty="0">
                <a:solidFill>
                  <a:schemeClr val="tx1"/>
                </a:solidFill>
                <a:latin typeface="Georgia" panose="02040502050405020303" pitchFamily="18" charset="0"/>
              </a:rPr>
              <a:t>CA, TX, and FL lead in both provider count and procedure volume.</a:t>
            </a:r>
          </a:p>
          <a:p>
            <a:pPr marL="285750" indent="-285750">
              <a:spcAft>
                <a:spcPts val="600"/>
              </a:spcAft>
              <a:buFont typeface="Arial" panose="020B0604020202020204" pitchFamily="34" charset="0"/>
              <a:buChar char="•"/>
            </a:pPr>
            <a:r>
              <a:rPr lang="en-US" dirty="0">
                <a:solidFill>
                  <a:schemeClr val="tx1"/>
                </a:solidFill>
                <a:latin typeface="Georgia" panose="02040502050405020303" pitchFamily="18" charset="0"/>
              </a:rPr>
              <a:t>Higher provider counts generally correspond to higher procedure counts, but some state(e.g., PA, OH) have fewer providers handling a significant number of procedures.</a:t>
            </a:r>
          </a:p>
          <a:p>
            <a:pPr marL="285750" indent="-285750">
              <a:spcAft>
                <a:spcPts val="600"/>
              </a:spcAft>
              <a:buFont typeface="Arial" panose="020B0604020202020204" pitchFamily="34" charset="0"/>
              <a:buChar char="•"/>
            </a:pPr>
            <a:r>
              <a:rPr lang="en-US" dirty="0">
                <a:latin typeface="Georgia" panose="02040502050405020303" pitchFamily="18" charset="0"/>
              </a:rPr>
              <a:t>Smaller states (e.g., MO, TN, IN) have lower counts, indicating fewer healthcare providers and procedures.</a:t>
            </a:r>
            <a:endParaRPr lang="en-IN" dirty="0">
              <a:solidFill>
                <a:schemeClr val="tx1"/>
              </a:solidFill>
              <a:latin typeface="Georgia" panose="02040502050405020303" pitchFamily="18" charset="0"/>
            </a:endParaRPr>
          </a:p>
        </p:txBody>
      </p:sp>
    </p:spTree>
    <p:extLst>
      <p:ext uri="{BB962C8B-B14F-4D97-AF65-F5344CB8AC3E}">
        <p14:creationId xmlns:p14="http://schemas.microsoft.com/office/powerpoint/2010/main" val="2348228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3C375FC-68BF-01D7-9829-962D55ABD2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57E8A1E-7F18-2950-9754-A37D3AF192EA}"/>
              </a:ext>
            </a:extLst>
          </p:cNvPr>
          <p:cNvPicPr>
            <a:picLocks noChangeAspect="1"/>
          </p:cNvPicPr>
          <p:nvPr/>
        </p:nvPicPr>
        <p:blipFill>
          <a:blip r:embed="rId2"/>
          <a:stretch>
            <a:fillRect/>
          </a:stretch>
        </p:blipFill>
        <p:spPr>
          <a:xfrm>
            <a:off x="229344" y="1082444"/>
            <a:ext cx="6017309" cy="3202690"/>
          </a:xfrm>
          <a:prstGeom prst="rect">
            <a:avLst/>
          </a:prstGeom>
          <a:ln>
            <a:solidFill>
              <a:schemeClr val="tx1"/>
            </a:solidFill>
          </a:ln>
        </p:spPr>
      </p:pic>
      <p:sp>
        <p:nvSpPr>
          <p:cNvPr id="5" name="TextBox 4">
            <a:extLst>
              <a:ext uri="{FF2B5EF4-FFF2-40B4-BE49-F238E27FC236}">
                <a16:creationId xmlns:a16="http://schemas.microsoft.com/office/drawing/2014/main" id="{B3797FEC-6794-1A95-D314-F231455FECB9}"/>
              </a:ext>
            </a:extLst>
          </p:cNvPr>
          <p:cNvSpPr txBox="1"/>
          <p:nvPr/>
        </p:nvSpPr>
        <p:spPr>
          <a:xfrm>
            <a:off x="0" y="261612"/>
            <a:ext cx="9144000"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Geographical Locations of Highest Medicare Coverage Providers</a:t>
            </a:r>
            <a:endParaRPr lang="en-IN" sz="2000" b="1" i="1" dirty="0">
              <a:solidFill>
                <a:srgbClr val="0D47A1"/>
              </a:solidFill>
              <a:latin typeface="Georgia" panose="02040502050405020303" pitchFamily="18" charset="0"/>
            </a:endParaRPr>
          </a:p>
        </p:txBody>
      </p:sp>
      <p:sp>
        <p:nvSpPr>
          <p:cNvPr id="6" name="TextBox 5">
            <a:extLst>
              <a:ext uri="{FF2B5EF4-FFF2-40B4-BE49-F238E27FC236}">
                <a16:creationId xmlns:a16="http://schemas.microsoft.com/office/drawing/2014/main" id="{B790E970-9FDB-E9B0-76B1-B9FE0FBC41FF}"/>
              </a:ext>
            </a:extLst>
          </p:cNvPr>
          <p:cNvSpPr txBox="1"/>
          <p:nvPr/>
        </p:nvSpPr>
        <p:spPr>
          <a:xfrm>
            <a:off x="6246653" y="1479143"/>
            <a:ext cx="2567016" cy="218521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Georgia" panose="02040502050405020303" pitchFamily="18" charset="0"/>
              </a:rPr>
              <a:t>Max providers are from Tx and CA indicates a strong healthcare access</a:t>
            </a:r>
          </a:p>
          <a:p>
            <a:pPr marL="285750" indent="-285750">
              <a:buFont typeface="Arial" panose="020B0604020202020204" pitchFamily="34" charset="0"/>
              <a:buChar char="•"/>
            </a:pPr>
            <a:r>
              <a:rPr lang="en-US" dirty="0">
                <a:latin typeface="Georgia" panose="02040502050405020303" pitchFamily="18" charset="0"/>
              </a:rPr>
              <a:t>High Medicare coverage is distributed across both urban and rural areas in multiple states, indicating a strong nationwide provider network.</a:t>
            </a:r>
            <a:endParaRPr lang="en-IN" dirty="0">
              <a:latin typeface="Georgia" panose="02040502050405020303" pitchFamily="18" charset="0"/>
            </a:endParaRPr>
          </a:p>
        </p:txBody>
      </p:sp>
    </p:spTree>
    <p:extLst>
      <p:ext uri="{BB962C8B-B14F-4D97-AF65-F5344CB8AC3E}">
        <p14:creationId xmlns:p14="http://schemas.microsoft.com/office/powerpoint/2010/main" val="139059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32E48952-469A-02D0-B2E7-D8E3418AAD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5C19BE-0577-3ED1-8DD1-3E9798B8575F}"/>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4" name="Title 3">
            <a:extLst>
              <a:ext uri="{FF2B5EF4-FFF2-40B4-BE49-F238E27FC236}">
                <a16:creationId xmlns:a16="http://schemas.microsoft.com/office/drawing/2014/main" id="{F59DCFE4-77A1-AFBB-F8E0-CFC418D34546}"/>
              </a:ext>
            </a:extLst>
          </p:cNvPr>
          <p:cNvSpPr>
            <a:spLocks noGrp="1"/>
          </p:cNvSpPr>
          <p:nvPr>
            <p:ph type="title"/>
          </p:nvPr>
        </p:nvSpPr>
        <p:spPr/>
        <p:txBody>
          <a:bodyPr/>
          <a:lstStyle/>
          <a:p>
            <a:br>
              <a:rPr lang="en-IN" dirty="0"/>
            </a:br>
            <a:endParaRPr lang="en-IN" dirty="0"/>
          </a:p>
        </p:txBody>
      </p:sp>
      <p:sp>
        <p:nvSpPr>
          <p:cNvPr id="6" name="TextBox 5">
            <a:extLst>
              <a:ext uri="{FF2B5EF4-FFF2-40B4-BE49-F238E27FC236}">
                <a16:creationId xmlns:a16="http://schemas.microsoft.com/office/drawing/2014/main" id="{D3A4F71E-AED6-1C40-879A-03AD45C1DC0C}"/>
              </a:ext>
            </a:extLst>
          </p:cNvPr>
          <p:cNvSpPr txBox="1"/>
          <p:nvPr/>
        </p:nvSpPr>
        <p:spPr>
          <a:xfrm>
            <a:off x="1661" y="258844"/>
            <a:ext cx="9124933"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rgbClr val="0D47A1"/>
                </a:solidFill>
                <a:latin typeface="Georgia" panose="02040502050405020303" pitchFamily="18" charset="0"/>
              </a:rPr>
              <a:t>Total Discharge Rate Per Hospital Region</a:t>
            </a:r>
            <a:endParaRPr lang="en-IN" sz="2000" b="1" i="1" dirty="0">
              <a:solidFill>
                <a:srgbClr val="0D47A1"/>
              </a:solidFill>
              <a:latin typeface="Georgia" panose="02040502050405020303" pitchFamily="18" charset="0"/>
            </a:endParaRPr>
          </a:p>
        </p:txBody>
      </p:sp>
      <p:pic>
        <p:nvPicPr>
          <p:cNvPr id="10" name="Picture 9">
            <a:extLst>
              <a:ext uri="{FF2B5EF4-FFF2-40B4-BE49-F238E27FC236}">
                <a16:creationId xmlns:a16="http://schemas.microsoft.com/office/drawing/2014/main" id="{7917A700-2606-B337-531E-A9801C9F4BC2}"/>
              </a:ext>
            </a:extLst>
          </p:cNvPr>
          <p:cNvPicPr>
            <a:picLocks noChangeAspect="1"/>
          </p:cNvPicPr>
          <p:nvPr/>
        </p:nvPicPr>
        <p:blipFill>
          <a:blip r:embed="rId3"/>
          <a:stretch>
            <a:fillRect/>
          </a:stretch>
        </p:blipFill>
        <p:spPr>
          <a:xfrm>
            <a:off x="180362" y="853200"/>
            <a:ext cx="8783276" cy="2248647"/>
          </a:xfrm>
          <a:prstGeom prst="rect">
            <a:avLst/>
          </a:prstGeom>
        </p:spPr>
      </p:pic>
      <p:sp>
        <p:nvSpPr>
          <p:cNvPr id="11" name="TextBox 10">
            <a:extLst>
              <a:ext uri="{FF2B5EF4-FFF2-40B4-BE49-F238E27FC236}">
                <a16:creationId xmlns:a16="http://schemas.microsoft.com/office/drawing/2014/main" id="{01D43DA7-C3D4-D7A5-8166-4BA9413A22BF}"/>
              </a:ext>
            </a:extLst>
          </p:cNvPr>
          <p:cNvSpPr txBox="1"/>
          <p:nvPr/>
        </p:nvSpPr>
        <p:spPr>
          <a:xfrm>
            <a:off x="302398" y="3296093"/>
            <a:ext cx="8661240" cy="1231106"/>
          </a:xfrm>
          <a:prstGeom prst="rect">
            <a:avLst/>
          </a:prstGeom>
          <a:noFill/>
        </p:spPr>
        <p:txBody>
          <a:bodyPr wrap="square" rtlCol="0">
            <a:spAutoFit/>
          </a:bodyPr>
          <a:lstStyle/>
          <a:p>
            <a:pPr marL="285750" indent="-285750" eaLnBrk="0" fontAlgn="base" hangingPunct="0">
              <a:spcBef>
                <a:spcPct val="0"/>
              </a:spcBef>
              <a:spcAft>
                <a:spcPts val="1200"/>
              </a:spcAft>
              <a:buClr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Georgia" panose="02040502050405020303" pitchFamily="18" charset="0"/>
              </a:rPr>
              <a:t>Boston leads in both inpatient discharges (152K) and outpatient services (1342K), indicating a high patient volume. </a:t>
            </a:r>
          </a:p>
          <a:p>
            <a:pPr marL="285750" indent="-285750" eaLnBrk="0" fontAlgn="base" hangingPunct="0">
              <a:spcBef>
                <a:spcPct val="0"/>
              </a:spcBef>
              <a:spcAft>
                <a:spcPct val="0"/>
              </a:spcAft>
              <a:buClr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Georgia" panose="02040502050405020303" pitchFamily="18" charset="0"/>
              </a:rPr>
              <a:t>Los Angeles and East Long Island see more inpatient discharges, while Cleveland and Seattle rank high in outpatient services.</a:t>
            </a:r>
          </a:p>
        </p:txBody>
      </p:sp>
    </p:spTree>
    <p:extLst>
      <p:ext uri="{BB962C8B-B14F-4D97-AF65-F5344CB8AC3E}">
        <p14:creationId xmlns:p14="http://schemas.microsoft.com/office/powerpoint/2010/main" val="424253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906A5A5C-D6E2-6D14-C2C8-B66ECA5910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1A04AD-A5BE-23F9-8EEA-70CF658784C3}"/>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ECFCCA0F-2C0D-907D-79C8-E9EF7ED825F9}"/>
              </a:ext>
            </a:extLst>
          </p:cNvPr>
          <p:cNvSpPr txBox="1"/>
          <p:nvPr/>
        </p:nvSpPr>
        <p:spPr>
          <a:xfrm>
            <a:off x="3514055" y="1227650"/>
            <a:ext cx="3413054" cy="707886"/>
          </a:xfrm>
          <a:prstGeom prst="rect">
            <a:avLst/>
          </a:prstGeom>
          <a:noFill/>
        </p:spPr>
        <p:txBody>
          <a:bodyPr wrap="square" rtlCol="0">
            <a:spAutoFit/>
          </a:bodyPr>
          <a:lstStyle/>
          <a:p>
            <a:r>
              <a:rPr lang="en-IN" sz="4000" dirty="0">
                <a:solidFill>
                  <a:schemeClr val="tx1"/>
                </a:solidFill>
                <a:latin typeface="Georgia" panose="02040502050405020303" pitchFamily="18" charset="0"/>
              </a:rPr>
              <a:t>DASHBOARD</a:t>
            </a:r>
          </a:p>
        </p:txBody>
      </p:sp>
      <p:sp>
        <p:nvSpPr>
          <p:cNvPr id="5" name="Rectangle 4">
            <a:extLst>
              <a:ext uri="{FF2B5EF4-FFF2-40B4-BE49-F238E27FC236}">
                <a16:creationId xmlns:a16="http://schemas.microsoft.com/office/drawing/2014/main" id="{511643AF-9138-88EF-BA92-5AB503E27E2C}"/>
              </a:ext>
            </a:extLst>
          </p:cNvPr>
          <p:cNvSpPr/>
          <p:nvPr/>
        </p:nvSpPr>
        <p:spPr>
          <a:xfrm>
            <a:off x="2216890" y="1395934"/>
            <a:ext cx="1297168" cy="2519916"/>
          </a:xfrm>
          <a:prstGeom prst="rect">
            <a:avLst/>
          </a:prstGeom>
          <a:solidFill>
            <a:srgbClr val="0D47A1"/>
          </a:solidFill>
          <a:ln>
            <a:solidFill>
              <a:srgbClr val="E3F2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A71D67E-BA21-63DF-DD14-971A7A19C718}"/>
              </a:ext>
            </a:extLst>
          </p:cNvPr>
          <p:cNvSpPr/>
          <p:nvPr/>
        </p:nvSpPr>
        <p:spPr>
          <a:xfrm>
            <a:off x="3354572" y="1906295"/>
            <a:ext cx="1297168" cy="2009554"/>
          </a:xfrm>
          <a:prstGeom prst="rect">
            <a:avLst/>
          </a:prstGeom>
          <a:solidFill>
            <a:srgbClr val="0D47A1"/>
          </a:solidFill>
          <a:ln>
            <a:solidFill>
              <a:srgbClr val="E3F2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59CBE825-7975-2D47-611F-F542E9008772}"/>
              </a:ext>
            </a:extLst>
          </p:cNvPr>
          <p:cNvSpPr/>
          <p:nvPr/>
        </p:nvSpPr>
        <p:spPr>
          <a:xfrm>
            <a:off x="4492254" y="2278436"/>
            <a:ext cx="1297170" cy="1637414"/>
          </a:xfrm>
          <a:prstGeom prst="rect">
            <a:avLst/>
          </a:prstGeom>
          <a:solidFill>
            <a:srgbClr val="0D47A1"/>
          </a:solidFill>
          <a:ln>
            <a:solidFill>
              <a:srgbClr val="E3F2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B640248-6F84-5F37-B6DF-B35FE64A58CF}"/>
              </a:ext>
            </a:extLst>
          </p:cNvPr>
          <p:cNvSpPr/>
          <p:nvPr/>
        </p:nvSpPr>
        <p:spPr>
          <a:xfrm>
            <a:off x="5629936" y="2788798"/>
            <a:ext cx="1297170" cy="1127051"/>
          </a:xfrm>
          <a:prstGeom prst="rect">
            <a:avLst/>
          </a:prstGeom>
          <a:solidFill>
            <a:srgbClr val="0D47A1"/>
          </a:solidFill>
          <a:ln>
            <a:solidFill>
              <a:srgbClr val="E3F2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024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528506" y="125835"/>
            <a:ext cx="1686188" cy="725251"/>
          </a:xfrm>
        </p:spPr>
        <p:txBody>
          <a:bodyPr anchor="ctr">
            <a:noAutofit/>
          </a:bodyPr>
          <a:lstStyle/>
          <a:p>
            <a:r>
              <a:rPr lang="en-US" sz="2800" dirty="0">
                <a:solidFill>
                  <a:srgbClr val="0D47A1"/>
                </a:solidFill>
                <a:latin typeface="Georgia" panose="02040502050405020303" pitchFamily="18" charset="0"/>
              </a:rPr>
              <a:t>Agenda</a:t>
            </a:r>
          </a:p>
        </p:txBody>
      </p:sp>
      <p:sp>
        <p:nvSpPr>
          <p:cNvPr id="3" name="TextBox 2">
            <a:extLst>
              <a:ext uri="{FF2B5EF4-FFF2-40B4-BE49-F238E27FC236}">
                <a16:creationId xmlns:a16="http://schemas.microsoft.com/office/drawing/2014/main" id="{A44434C5-5F06-D8AA-5302-0AF0F8B27C7C}"/>
              </a:ext>
            </a:extLst>
          </p:cNvPr>
          <p:cNvSpPr txBox="1"/>
          <p:nvPr/>
        </p:nvSpPr>
        <p:spPr>
          <a:xfrm>
            <a:off x="1734927" y="1070665"/>
            <a:ext cx="6140742" cy="30021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Business Context</a:t>
            </a:r>
          </a:p>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Data availability</a:t>
            </a:r>
          </a:p>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Data Analysis</a:t>
            </a:r>
          </a:p>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Dashboard</a:t>
            </a:r>
          </a:p>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Cost Analysis &amp; Overcharging Detection</a:t>
            </a:r>
          </a:p>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Least Similar Providers and Region</a:t>
            </a:r>
          </a:p>
          <a:p>
            <a:pPr marL="285750" indent="-285750">
              <a:lnSpc>
                <a:spcPct val="150000"/>
              </a:lnSpc>
              <a:buFont typeface="Arial" panose="020B0604020202020204" pitchFamily="34" charset="0"/>
              <a:buChar char="•"/>
            </a:pPr>
            <a:r>
              <a:rPr lang="en-US" sz="1600" dirty="0">
                <a:solidFill>
                  <a:srgbClr val="0D47A1"/>
                </a:solidFill>
                <a:latin typeface="Georgia" panose="02040502050405020303" pitchFamily="18" charset="0"/>
              </a:rPr>
              <a:t>Anomalous Patient Detection</a:t>
            </a:r>
            <a:endParaRPr lang="en-IN" sz="1600" dirty="0">
              <a:solidFill>
                <a:srgbClr val="0D47A1"/>
              </a:solidFill>
              <a:latin typeface="Georgia" panose="02040502050405020303" pitchFamily="18" charset="0"/>
            </a:endParaRPr>
          </a:p>
          <a:p>
            <a:pPr marL="285750" indent="-285750">
              <a:lnSpc>
                <a:spcPct val="150000"/>
              </a:lnSpc>
              <a:buFont typeface="Arial" panose="020B0604020202020204" pitchFamily="34" charset="0"/>
              <a:buChar char="•"/>
            </a:pPr>
            <a:r>
              <a:rPr lang="en-IN" sz="1600" dirty="0">
                <a:solidFill>
                  <a:srgbClr val="0D47A1"/>
                </a:solidFill>
                <a:latin typeface="Georgia" panose="02040502050405020303" pitchFamily="18" charset="0"/>
              </a:rPr>
              <a:t>Predictive Modelling</a:t>
            </a:r>
          </a:p>
        </p:txBody>
      </p:sp>
    </p:spTree>
    <p:extLst>
      <p:ext uri="{BB962C8B-B14F-4D97-AF65-F5344CB8AC3E}">
        <p14:creationId xmlns:p14="http://schemas.microsoft.com/office/powerpoint/2010/main" val="798131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BC93CBA-534D-902C-8242-00A8B952A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5037ED-998D-B254-E27C-328CB0332390}"/>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id="{343DB559-2381-1990-68FF-DF7D6686F3C2}"/>
              </a:ext>
            </a:extLst>
          </p:cNvPr>
          <p:cNvPicPr>
            <a:picLocks noChangeAspect="1"/>
          </p:cNvPicPr>
          <p:nvPr/>
        </p:nvPicPr>
        <p:blipFill>
          <a:blip r:embed="rId3"/>
          <a:stretch>
            <a:fillRect/>
          </a:stretch>
        </p:blipFill>
        <p:spPr>
          <a:xfrm>
            <a:off x="0" y="0"/>
            <a:ext cx="9126594" cy="4754880"/>
          </a:xfrm>
          <a:prstGeom prst="rect">
            <a:avLst/>
          </a:prstGeom>
        </p:spPr>
      </p:pic>
    </p:spTree>
    <p:extLst>
      <p:ext uri="{BB962C8B-B14F-4D97-AF65-F5344CB8AC3E}">
        <p14:creationId xmlns:p14="http://schemas.microsoft.com/office/powerpoint/2010/main" val="3417380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3E6DF26-E273-C352-C383-941197579B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91604C-7F23-A8A8-BD3B-31BE83C787D2}"/>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id="{B7CF0F64-7D16-590F-1CB1-4FC76FBFB8AC}"/>
              </a:ext>
            </a:extLst>
          </p:cNvPr>
          <p:cNvPicPr>
            <a:picLocks noChangeAspect="1"/>
          </p:cNvPicPr>
          <p:nvPr/>
        </p:nvPicPr>
        <p:blipFill>
          <a:blip r:embed="rId3"/>
          <a:stretch>
            <a:fillRect/>
          </a:stretch>
        </p:blipFill>
        <p:spPr>
          <a:xfrm>
            <a:off x="14418" y="49208"/>
            <a:ext cx="9115164" cy="4679546"/>
          </a:xfrm>
          <a:prstGeom prst="rect">
            <a:avLst/>
          </a:prstGeom>
        </p:spPr>
      </p:pic>
    </p:spTree>
    <p:extLst>
      <p:ext uri="{BB962C8B-B14F-4D97-AF65-F5344CB8AC3E}">
        <p14:creationId xmlns:p14="http://schemas.microsoft.com/office/powerpoint/2010/main" val="2691159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D41586A8-E071-F3BB-2691-98E9E887A5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CC57A4-038B-8AB0-6FAD-D172D40A28CD}"/>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D7543F48-A13A-81C2-06E3-09483902DDF8}"/>
              </a:ext>
            </a:extLst>
          </p:cNvPr>
          <p:cNvPicPr>
            <a:picLocks noChangeAspect="1"/>
          </p:cNvPicPr>
          <p:nvPr/>
        </p:nvPicPr>
        <p:blipFill>
          <a:blip r:embed="rId3"/>
          <a:stretch>
            <a:fillRect/>
          </a:stretch>
        </p:blipFill>
        <p:spPr>
          <a:xfrm>
            <a:off x="30399" y="0"/>
            <a:ext cx="9083202" cy="4738896"/>
          </a:xfrm>
          <a:prstGeom prst="rect">
            <a:avLst/>
          </a:prstGeom>
        </p:spPr>
      </p:pic>
    </p:spTree>
    <p:extLst>
      <p:ext uri="{BB962C8B-B14F-4D97-AF65-F5344CB8AC3E}">
        <p14:creationId xmlns:p14="http://schemas.microsoft.com/office/powerpoint/2010/main" val="1102782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0A7B4C54-5695-1F4E-C956-F368FBC699E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EB0DC31-556B-9057-0EDE-32738AECF26B}"/>
              </a:ext>
            </a:extLst>
          </p:cNvPr>
          <p:cNvSpPr txBox="1"/>
          <p:nvPr/>
        </p:nvSpPr>
        <p:spPr>
          <a:xfrm>
            <a:off x="964061" y="266276"/>
            <a:ext cx="7215878"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latin typeface="Georgia" panose="02040502050405020303" pitchFamily="18" charset="0"/>
              </a:rPr>
              <a:t>Power BI Dashboard Deployment to Power BI Server</a:t>
            </a:r>
            <a:endParaRPr lang="en-IN" sz="2000" b="1" dirty="0">
              <a:solidFill>
                <a:schemeClr val="tx1"/>
              </a:solidFill>
              <a:latin typeface="Georgia" panose="02040502050405020303" pitchFamily="18" charset="0"/>
            </a:endParaRPr>
          </a:p>
        </p:txBody>
      </p:sp>
      <p:sp>
        <p:nvSpPr>
          <p:cNvPr id="9" name="TextBox 8">
            <a:extLst>
              <a:ext uri="{FF2B5EF4-FFF2-40B4-BE49-F238E27FC236}">
                <a16:creationId xmlns:a16="http://schemas.microsoft.com/office/drawing/2014/main" id="{3634B300-CC65-DA23-5070-26CA52B5EB50}"/>
              </a:ext>
            </a:extLst>
          </p:cNvPr>
          <p:cNvSpPr txBox="1"/>
          <p:nvPr/>
        </p:nvSpPr>
        <p:spPr>
          <a:xfrm>
            <a:off x="392076" y="1138286"/>
            <a:ext cx="8359848" cy="738664"/>
          </a:xfrm>
          <a:prstGeom prst="rect">
            <a:avLst/>
          </a:prstGeom>
          <a:noFill/>
        </p:spPr>
        <p:txBody>
          <a:bodyPr wrap="square">
            <a:spAutoFit/>
          </a:bodyPr>
          <a:lstStyle/>
          <a:p>
            <a:pPr algn="ctr"/>
            <a:r>
              <a:rPr lang="en-US" dirty="0">
                <a:latin typeface="Georgia" panose="02040502050405020303" pitchFamily="18" charset="0"/>
              </a:rPr>
              <a:t>The Power BI dashboard was published to </a:t>
            </a:r>
            <a:r>
              <a:rPr lang="en-US" b="1" dirty="0">
                <a:solidFill>
                  <a:srgbClr val="0D47A1"/>
                </a:solidFill>
                <a:latin typeface="Georgia" panose="02040502050405020303" pitchFamily="18" charset="0"/>
              </a:rPr>
              <a:t>“Healthcare Project"</a:t>
            </a:r>
            <a:r>
              <a:rPr lang="en-US" dirty="0">
                <a:solidFill>
                  <a:srgbClr val="0D47A1"/>
                </a:solidFill>
                <a:latin typeface="Georgia" panose="02040502050405020303" pitchFamily="18" charset="0"/>
              </a:rPr>
              <a:t> </a:t>
            </a:r>
            <a:r>
              <a:rPr lang="en-US" dirty="0">
                <a:latin typeface="Georgia" panose="02040502050405020303" pitchFamily="18" charset="0"/>
              </a:rPr>
              <a:t>in Power BI Service for easy access and sharing.</a:t>
            </a:r>
          </a:p>
          <a:p>
            <a:pPr algn="ctr"/>
            <a:r>
              <a:rPr lang="en-US" b="0" i="0" u="sng" dirty="0">
                <a:solidFill>
                  <a:srgbClr val="499CEC"/>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View My Power BI Report</a:t>
            </a:r>
            <a:endParaRPr lang="en-IN" b="1" dirty="0">
              <a:solidFill>
                <a:srgbClr val="499CEC"/>
              </a:solidFill>
              <a:latin typeface="Georgia" panose="02040502050405020303" pitchFamily="18" charset="0"/>
            </a:endParaRPr>
          </a:p>
        </p:txBody>
      </p:sp>
      <p:pic>
        <p:nvPicPr>
          <p:cNvPr id="13" name="Picture 12">
            <a:extLst>
              <a:ext uri="{FF2B5EF4-FFF2-40B4-BE49-F238E27FC236}">
                <a16:creationId xmlns:a16="http://schemas.microsoft.com/office/drawing/2014/main" id="{CD6E0EEA-423B-1501-5163-8F2E9ADAB9E6}"/>
              </a:ext>
            </a:extLst>
          </p:cNvPr>
          <p:cNvPicPr>
            <a:picLocks noChangeAspect="1"/>
          </p:cNvPicPr>
          <p:nvPr/>
        </p:nvPicPr>
        <p:blipFill>
          <a:blip r:embed="rId3"/>
          <a:stretch>
            <a:fillRect/>
          </a:stretch>
        </p:blipFill>
        <p:spPr>
          <a:xfrm>
            <a:off x="148856" y="2205197"/>
            <a:ext cx="8651602" cy="2148202"/>
          </a:xfrm>
          <a:prstGeom prst="rect">
            <a:avLst/>
          </a:prstGeom>
        </p:spPr>
      </p:pic>
    </p:spTree>
    <p:extLst>
      <p:ext uri="{BB962C8B-B14F-4D97-AF65-F5344CB8AC3E}">
        <p14:creationId xmlns:p14="http://schemas.microsoft.com/office/powerpoint/2010/main" val="1858359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F3FFB44A-FA76-DAD6-2547-9039020900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280EE5-819B-B99C-C5C6-2528BC3B6342}"/>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61BFEA4F-6228-BABA-FF3D-D419262F4C6A}"/>
              </a:ext>
            </a:extLst>
          </p:cNvPr>
          <p:cNvPicPr>
            <a:picLocks noChangeAspect="1"/>
          </p:cNvPicPr>
          <p:nvPr/>
        </p:nvPicPr>
        <p:blipFill>
          <a:blip r:embed="rId3"/>
          <a:stretch>
            <a:fillRect/>
          </a:stretch>
        </p:blipFill>
        <p:spPr>
          <a:xfrm>
            <a:off x="0" y="0"/>
            <a:ext cx="9144000" cy="4728753"/>
          </a:xfrm>
          <a:prstGeom prst="rect">
            <a:avLst/>
          </a:prstGeom>
        </p:spPr>
      </p:pic>
    </p:spTree>
    <p:extLst>
      <p:ext uri="{BB962C8B-B14F-4D97-AF65-F5344CB8AC3E}">
        <p14:creationId xmlns:p14="http://schemas.microsoft.com/office/powerpoint/2010/main" val="335163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a:extLst>
            <a:ext uri="{FF2B5EF4-FFF2-40B4-BE49-F238E27FC236}">
              <a16:creationId xmlns:a16="http://schemas.microsoft.com/office/drawing/2014/main" id="{28CC1B12-5FA4-E15C-A60D-21E4FC4F73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C339C4-90B2-C37F-19C4-168F746861DE}"/>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3"/>
              </a:rPr>
              <a:t>icons8</a:t>
            </a:r>
            <a:r>
              <a:rPr lang="en-IN" sz="500" dirty="0">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0DA658D1-3AD4-AF64-F28B-8EE1664E3681}"/>
              </a:ext>
            </a:extLst>
          </p:cNvPr>
          <p:cNvSpPr txBox="1"/>
          <p:nvPr/>
        </p:nvSpPr>
        <p:spPr>
          <a:xfrm>
            <a:off x="1234440" y="922868"/>
            <a:ext cx="6675120" cy="2750240"/>
          </a:xfrm>
          <a:prstGeom prst="rect">
            <a:avLst/>
          </a:prstGeom>
          <a:noFill/>
        </p:spPr>
        <p:txBody>
          <a:bodyPr wrap="square">
            <a:spAutoFit/>
          </a:bodyPr>
          <a:lstStyle/>
          <a:p>
            <a:pPr algn="ctr">
              <a:lnSpc>
                <a:spcPct val="150000"/>
              </a:lnSpc>
            </a:pPr>
            <a:r>
              <a:rPr lang="en-IN" sz="4000" dirty="0">
                <a:solidFill>
                  <a:srgbClr val="0D47A1"/>
                </a:solidFill>
                <a:latin typeface="Georgia" panose="02040502050405020303" pitchFamily="18" charset="0"/>
              </a:rPr>
              <a:t>Cost Analysis </a:t>
            </a:r>
          </a:p>
          <a:p>
            <a:pPr algn="ctr">
              <a:lnSpc>
                <a:spcPct val="150000"/>
              </a:lnSpc>
            </a:pPr>
            <a:r>
              <a:rPr lang="en-IN" sz="4000" dirty="0">
                <a:solidFill>
                  <a:srgbClr val="0D47A1"/>
                </a:solidFill>
                <a:latin typeface="Georgia" panose="02040502050405020303" pitchFamily="18" charset="0"/>
              </a:rPr>
              <a:t>&amp;</a:t>
            </a:r>
          </a:p>
          <a:p>
            <a:pPr algn="ctr">
              <a:lnSpc>
                <a:spcPct val="150000"/>
              </a:lnSpc>
            </a:pPr>
            <a:r>
              <a:rPr lang="en-IN" sz="4000" dirty="0">
                <a:solidFill>
                  <a:srgbClr val="0D47A1"/>
                </a:solidFill>
                <a:latin typeface="Georgia" panose="02040502050405020303" pitchFamily="18" charset="0"/>
              </a:rPr>
              <a:t> Overcharging Detection</a:t>
            </a:r>
          </a:p>
        </p:txBody>
      </p:sp>
    </p:spTree>
    <p:extLst>
      <p:ext uri="{BB962C8B-B14F-4D97-AF65-F5344CB8AC3E}">
        <p14:creationId xmlns:p14="http://schemas.microsoft.com/office/powerpoint/2010/main" val="1195755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83F170F5-CABA-4564-5E63-B058C7E3EC3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4E9F838E-A089-535C-428D-D23026E9B1CB}"/>
              </a:ext>
            </a:extLst>
          </p:cNvPr>
          <p:cNvSpPr>
            <a:spLocks noChangeArrowheads="1"/>
          </p:cNvSpPr>
          <p:nvPr/>
        </p:nvSpPr>
        <p:spPr bwMode="auto">
          <a:xfrm>
            <a:off x="669593" y="1029883"/>
            <a:ext cx="77114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a:latin typeface="Georgia" panose="02040502050405020303" pitchFamily="18" charset="0"/>
              </a:rPr>
              <a:t>Data successfully imported from SQL Server into Python, enabling further analysis.</a:t>
            </a:r>
            <a:endParaRPr kumimoji="0" lang="en-US" altLang="en-US" sz="1600" b="0" i="0" u="none" strike="noStrike" cap="none" normalizeH="0" baseline="0" dirty="0">
              <a:ln>
                <a:noFill/>
              </a:ln>
              <a:solidFill>
                <a:schemeClr val="tx1"/>
              </a:solidFill>
              <a:effectLst/>
              <a:latin typeface="Georgia" panose="02040502050405020303" pitchFamily="18" charset="0"/>
            </a:endParaRPr>
          </a:p>
        </p:txBody>
      </p:sp>
      <p:sp>
        <p:nvSpPr>
          <p:cNvPr id="10" name="TextBox 9">
            <a:extLst>
              <a:ext uri="{FF2B5EF4-FFF2-40B4-BE49-F238E27FC236}">
                <a16:creationId xmlns:a16="http://schemas.microsoft.com/office/drawing/2014/main" id="{0DF3321D-FECB-9570-F1E9-6AC79CA3A59A}"/>
              </a:ext>
            </a:extLst>
          </p:cNvPr>
          <p:cNvSpPr txBox="1"/>
          <p:nvPr/>
        </p:nvSpPr>
        <p:spPr>
          <a:xfrm>
            <a:off x="1086007" y="286546"/>
            <a:ext cx="7259096" cy="400110"/>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b="1" i="1" dirty="0">
                <a:solidFill>
                  <a:schemeClr val="tx1"/>
                </a:solidFill>
                <a:latin typeface="Georgia" panose="02040502050405020303" pitchFamily="18" charset="0"/>
              </a:rPr>
              <a:t>Connecting SQL Server to Python for Data Analysis</a:t>
            </a:r>
            <a:endParaRPr lang="en-IN" sz="2000" b="1" i="1" dirty="0">
              <a:solidFill>
                <a:schemeClr val="tx1"/>
              </a:solidFill>
              <a:latin typeface="Georgia" panose="02040502050405020303" pitchFamily="18" charset="0"/>
            </a:endParaRPr>
          </a:p>
        </p:txBody>
      </p:sp>
      <p:grpSp>
        <p:nvGrpSpPr>
          <p:cNvPr id="19" name="Group 18">
            <a:extLst>
              <a:ext uri="{FF2B5EF4-FFF2-40B4-BE49-F238E27FC236}">
                <a16:creationId xmlns:a16="http://schemas.microsoft.com/office/drawing/2014/main" id="{D719659E-5B64-4153-10BA-21B2F489CFA1}"/>
              </a:ext>
            </a:extLst>
          </p:cNvPr>
          <p:cNvGrpSpPr/>
          <p:nvPr/>
        </p:nvGrpSpPr>
        <p:grpSpPr>
          <a:xfrm>
            <a:off x="419598" y="1874617"/>
            <a:ext cx="8304804" cy="2198866"/>
            <a:chOff x="378829" y="2029072"/>
            <a:chExt cx="8304804" cy="2198866"/>
          </a:xfrm>
        </p:grpSpPr>
        <p:graphicFrame>
          <p:nvGraphicFramePr>
            <p:cNvPr id="12" name="Diagram 11">
              <a:extLst>
                <a:ext uri="{FF2B5EF4-FFF2-40B4-BE49-F238E27FC236}">
                  <a16:creationId xmlns:a16="http://schemas.microsoft.com/office/drawing/2014/main" id="{5907786D-2B81-662D-40EC-BCA735F331A8}"/>
                </a:ext>
              </a:extLst>
            </p:cNvPr>
            <p:cNvGraphicFramePr/>
            <p:nvPr>
              <p:extLst>
                <p:ext uri="{D42A27DB-BD31-4B8C-83A1-F6EECF244321}">
                  <p14:modId xmlns:p14="http://schemas.microsoft.com/office/powerpoint/2010/main" val="298254484"/>
                </p:ext>
              </p:extLst>
            </p:nvPr>
          </p:nvGraphicFramePr>
          <p:xfrm>
            <a:off x="378829" y="2029072"/>
            <a:ext cx="8223269" cy="1927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0F4E8F9C-A320-564A-F0C9-6C739507A11F}"/>
                </a:ext>
              </a:extLst>
            </p:cNvPr>
            <p:cNvSpPr txBox="1"/>
            <p:nvPr/>
          </p:nvSpPr>
          <p:spPr>
            <a:xfrm>
              <a:off x="2420755" y="3489274"/>
              <a:ext cx="1968365" cy="523220"/>
            </a:xfrm>
            <a:prstGeom prst="rect">
              <a:avLst/>
            </a:prstGeom>
            <a:noFill/>
          </p:spPr>
          <p:txBody>
            <a:bodyPr wrap="square">
              <a:spAutoFit/>
            </a:bodyPr>
            <a:lstStyle/>
            <a:p>
              <a:pPr algn="ctr"/>
              <a:r>
                <a:rPr lang="en-IN" dirty="0">
                  <a:solidFill>
                    <a:schemeClr val="tx1"/>
                  </a:solidFill>
                  <a:latin typeface="Georgia" panose="02040502050405020303" pitchFamily="18" charset="0"/>
                </a:rPr>
                <a:t>(</a:t>
              </a:r>
              <a:r>
                <a:rPr lang="en-IN" dirty="0">
                  <a:solidFill>
                    <a:srgbClr val="0D47A1"/>
                  </a:solidFill>
                  <a:latin typeface="Georgia" panose="02040502050405020303" pitchFamily="18" charset="0"/>
                </a:rPr>
                <a:t>Connects using SQL Alchemy / PyODBC</a:t>
              </a:r>
              <a:r>
                <a:rPr lang="en-IN" dirty="0">
                  <a:solidFill>
                    <a:schemeClr val="tx1"/>
                  </a:solidFill>
                  <a:latin typeface="Georgia" panose="02040502050405020303" pitchFamily="18" charset="0"/>
                </a:rPr>
                <a:t>)</a:t>
              </a:r>
            </a:p>
          </p:txBody>
        </p:sp>
        <p:sp>
          <p:nvSpPr>
            <p:cNvPr id="16" name="TextBox 15">
              <a:extLst>
                <a:ext uri="{FF2B5EF4-FFF2-40B4-BE49-F238E27FC236}">
                  <a16:creationId xmlns:a16="http://schemas.microsoft.com/office/drawing/2014/main" id="{0EF69988-1C97-DFBC-95C2-C939574913B0}"/>
                </a:ext>
              </a:extLst>
            </p:cNvPr>
            <p:cNvSpPr txBox="1"/>
            <p:nvPr/>
          </p:nvSpPr>
          <p:spPr>
            <a:xfrm>
              <a:off x="4484568" y="3489274"/>
              <a:ext cx="2051808" cy="738664"/>
            </a:xfrm>
            <a:prstGeom prst="rect">
              <a:avLst/>
            </a:prstGeom>
            <a:noFill/>
          </p:spPr>
          <p:txBody>
            <a:bodyPr wrap="square">
              <a:spAutoFit/>
            </a:bodyPr>
            <a:lstStyle/>
            <a:p>
              <a:pPr algn="ctr"/>
              <a:r>
                <a:rPr lang="en-IN" dirty="0">
                  <a:solidFill>
                    <a:schemeClr val="tx1"/>
                  </a:solidFill>
                  <a:latin typeface="Georgia" panose="02040502050405020303" pitchFamily="18" charset="0"/>
                </a:rPr>
                <a:t>(</a:t>
              </a:r>
              <a:r>
                <a:rPr lang="en-IN" dirty="0">
                  <a:solidFill>
                    <a:srgbClr val="0D47A1"/>
                  </a:solidFill>
                  <a:latin typeface="Georgia" panose="02040502050405020303" pitchFamily="18" charset="0"/>
                </a:rPr>
                <a:t>Cleaning, Transformation, Feature Engineering</a:t>
              </a:r>
              <a:r>
                <a:rPr lang="en-IN" dirty="0">
                  <a:solidFill>
                    <a:schemeClr val="tx1"/>
                  </a:solidFill>
                  <a:latin typeface="Georgia" panose="02040502050405020303" pitchFamily="18" charset="0"/>
                </a:rPr>
                <a:t>)</a:t>
              </a:r>
            </a:p>
          </p:txBody>
        </p:sp>
        <p:sp>
          <p:nvSpPr>
            <p:cNvPr id="18" name="TextBox 17">
              <a:extLst>
                <a:ext uri="{FF2B5EF4-FFF2-40B4-BE49-F238E27FC236}">
                  <a16:creationId xmlns:a16="http://schemas.microsoft.com/office/drawing/2014/main" id="{CC2B763F-8B2A-B039-D06A-9A5558E88019}"/>
                </a:ext>
              </a:extLst>
            </p:cNvPr>
            <p:cNvSpPr txBox="1"/>
            <p:nvPr/>
          </p:nvSpPr>
          <p:spPr>
            <a:xfrm>
              <a:off x="6508305" y="3495525"/>
              <a:ext cx="2175328" cy="523220"/>
            </a:xfrm>
            <a:prstGeom prst="rect">
              <a:avLst/>
            </a:prstGeom>
            <a:noFill/>
          </p:spPr>
          <p:txBody>
            <a:bodyPr wrap="square">
              <a:spAutoFit/>
            </a:bodyPr>
            <a:lstStyle/>
            <a:p>
              <a:pPr algn="ctr"/>
              <a:r>
                <a:rPr lang="en-IN" dirty="0">
                  <a:latin typeface="Georgia" panose="02040502050405020303" pitchFamily="18" charset="0"/>
                </a:rPr>
                <a:t>(</a:t>
              </a:r>
              <a:r>
                <a:rPr lang="en-IN" dirty="0">
                  <a:solidFill>
                    <a:srgbClr val="0D47A1"/>
                  </a:solidFill>
                  <a:latin typeface="Georgia" panose="02040502050405020303" pitchFamily="18" charset="0"/>
                </a:rPr>
                <a:t>Visualization, Model Building, Reporting</a:t>
              </a:r>
              <a:r>
                <a:rPr lang="en-IN" dirty="0">
                  <a:latin typeface="Georgia" panose="02040502050405020303" pitchFamily="18" charset="0"/>
                </a:rPr>
                <a:t>)</a:t>
              </a:r>
            </a:p>
          </p:txBody>
        </p:sp>
      </p:grpSp>
      <p:sp>
        <p:nvSpPr>
          <p:cNvPr id="20" name="TextBox 19">
            <a:extLst>
              <a:ext uri="{FF2B5EF4-FFF2-40B4-BE49-F238E27FC236}">
                <a16:creationId xmlns:a16="http://schemas.microsoft.com/office/drawing/2014/main" id="{A71F2776-130F-8A7D-DAC3-916601F4AD36}"/>
              </a:ext>
            </a:extLst>
          </p:cNvPr>
          <p:cNvSpPr txBox="1"/>
          <p:nvPr/>
        </p:nvSpPr>
        <p:spPr>
          <a:xfrm>
            <a:off x="491248" y="3421120"/>
            <a:ext cx="1968365" cy="523220"/>
          </a:xfrm>
          <a:prstGeom prst="rect">
            <a:avLst/>
          </a:prstGeom>
          <a:noFill/>
        </p:spPr>
        <p:txBody>
          <a:bodyPr wrap="square">
            <a:spAutoFit/>
          </a:bodyPr>
          <a:lstStyle/>
          <a:p>
            <a:pPr algn="ctr"/>
            <a:r>
              <a:rPr lang="en-IN" dirty="0">
                <a:solidFill>
                  <a:schemeClr val="tx1"/>
                </a:solidFill>
                <a:latin typeface="Georgia" panose="02040502050405020303" pitchFamily="18" charset="0"/>
              </a:rPr>
              <a:t>(</a:t>
            </a:r>
            <a:r>
              <a:rPr lang="en-IN" dirty="0">
                <a:solidFill>
                  <a:srgbClr val="0D47A1"/>
                </a:solidFill>
                <a:latin typeface="Georgia" panose="02040502050405020303" pitchFamily="18" charset="0"/>
              </a:rPr>
              <a:t>Stores structured data</a:t>
            </a:r>
            <a:r>
              <a:rPr lang="en-IN" dirty="0">
                <a:solidFill>
                  <a:schemeClr val="tx1"/>
                </a:solidFill>
                <a:latin typeface="Georgia" panose="02040502050405020303" pitchFamily="18" charset="0"/>
              </a:rPr>
              <a:t>)</a:t>
            </a:r>
          </a:p>
        </p:txBody>
      </p:sp>
    </p:spTree>
    <p:extLst>
      <p:ext uri="{BB962C8B-B14F-4D97-AF65-F5344CB8AC3E}">
        <p14:creationId xmlns:p14="http://schemas.microsoft.com/office/powerpoint/2010/main" val="171479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0C1F9053-56FA-B12C-C8F2-44EE228233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089B78-DCA0-3BA9-1F41-CC8015CD5C4D}"/>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3DC927B7-AF73-998B-FFF9-6ADD892EBDE7}"/>
              </a:ext>
            </a:extLst>
          </p:cNvPr>
          <p:cNvSpPr txBox="1"/>
          <p:nvPr/>
        </p:nvSpPr>
        <p:spPr>
          <a:xfrm>
            <a:off x="95331" y="151494"/>
            <a:ext cx="3928030" cy="369332"/>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800" dirty="0">
                <a:solidFill>
                  <a:srgbClr val="0D47A1"/>
                </a:solidFill>
                <a:latin typeface="Georgia" panose="02040502050405020303" pitchFamily="18" charset="0"/>
              </a:rPr>
              <a:t>Setting Up the Connection in Python</a:t>
            </a:r>
            <a:endParaRPr lang="en-IN" sz="1800" dirty="0">
              <a:solidFill>
                <a:srgbClr val="0D47A1"/>
              </a:solidFill>
              <a:latin typeface="Georgia" panose="02040502050405020303" pitchFamily="18" charset="0"/>
            </a:endParaRPr>
          </a:p>
        </p:txBody>
      </p:sp>
      <p:pic>
        <p:nvPicPr>
          <p:cNvPr id="14" name="Picture 13">
            <a:extLst>
              <a:ext uri="{FF2B5EF4-FFF2-40B4-BE49-F238E27FC236}">
                <a16:creationId xmlns:a16="http://schemas.microsoft.com/office/drawing/2014/main" id="{EEB756AA-D6FB-6C61-9612-C04E1EB807CE}"/>
              </a:ext>
            </a:extLst>
          </p:cNvPr>
          <p:cNvPicPr>
            <a:picLocks noChangeAspect="1"/>
          </p:cNvPicPr>
          <p:nvPr/>
        </p:nvPicPr>
        <p:blipFill>
          <a:blip r:embed="rId3"/>
          <a:stretch>
            <a:fillRect/>
          </a:stretch>
        </p:blipFill>
        <p:spPr>
          <a:xfrm>
            <a:off x="1060846" y="687975"/>
            <a:ext cx="6793368" cy="3767550"/>
          </a:xfrm>
          <a:prstGeom prst="rect">
            <a:avLst/>
          </a:prstGeom>
        </p:spPr>
      </p:pic>
    </p:spTree>
    <p:extLst>
      <p:ext uri="{BB962C8B-B14F-4D97-AF65-F5344CB8AC3E}">
        <p14:creationId xmlns:p14="http://schemas.microsoft.com/office/powerpoint/2010/main" val="2750209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B4996499-ADD8-00AA-A2AC-82A18DB374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A142BF-A59B-D911-390B-55A9040911ED}"/>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3"/>
              </a:rPr>
              <a:t>icons8</a:t>
            </a:r>
            <a:r>
              <a:rPr lang="en-IN" sz="500" dirty="0">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B32F73EC-EC18-A170-FC90-3E263F9C6ED5}"/>
              </a:ext>
            </a:extLst>
          </p:cNvPr>
          <p:cNvSpPr txBox="1"/>
          <p:nvPr/>
        </p:nvSpPr>
        <p:spPr>
          <a:xfrm>
            <a:off x="129941" y="182918"/>
            <a:ext cx="3643162" cy="369332"/>
          </a:xfrm>
          <a:prstGeom prst="rect">
            <a:avLst/>
          </a:prstGeom>
          <a:solidFill>
            <a:srgbClr val="E3F2FD"/>
          </a:solidFill>
          <a:ln w="3175">
            <a:solidFill>
              <a:srgbClr val="E3F2FD"/>
            </a:solidFill>
            <a:prstDash val="lgDashDot"/>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sz="1800" dirty="0">
                <a:solidFill>
                  <a:srgbClr val="0D47A1"/>
                </a:solidFill>
                <a:latin typeface="Georgia" panose="02040502050405020303" pitchFamily="18" charset="0"/>
              </a:rPr>
              <a:t>Retrieving Data from SQL Server</a:t>
            </a:r>
          </a:p>
        </p:txBody>
      </p:sp>
      <p:pic>
        <p:nvPicPr>
          <p:cNvPr id="8" name="Picture 7">
            <a:extLst>
              <a:ext uri="{FF2B5EF4-FFF2-40B4-BE49-F238E27FC236}">
                <a16:creationId xmlns:a16="http://schemas.microsoft.com/office/drawing/2014/main" id="{DF6C58B3-F933-F282-6DAE-9EF86B06C0B0}"/>
              </a:ext>
            </a:extLst>
          </p:cNvPr>
          <p:cNvPicPr>
            <a:picLocks noChangeAspect="1"/>
          </p:cNvPicPr>
          <p:nvPr/>
        </p:nvPicPr>
        <p:blipFill>
          <a:blip r:embed="rId4"/>
          <a:srcRect t="4075"/>
          <a:stretch/>
        </p:blipFill>
        <p:spPr>
          <a:xfrm>
            <a:off x="558265" y="697215"/>
            <a:ext cx="8027470" cy="3908884"/>
          </a:xfrm>
          <a:prstGeom prst="rect">
            <a:avLst/>
          </a:prstGeom>
        </p:spPr>
      </p:pic>
    </p:spTree>
    <p:extLst>
      <p:ext uri="{BB962C8B-B14F-4D97-AF65-F5344CB8AC3E}">
        <p14:creationId xmlns:p14="http://schemas.microsoft.com/office/powerpoint/2010/main" val="4157282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4D73C205-493E-9D1A-9B88-231DA47908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1019E7-20F9-45A7-792D-776B7CA5DB84}"/>
              </a:ext>
            </a:extLst>
          </p:cNvPr>
          <p:cNvSpPr txBox="1"/>
          <p:nvPr/>
        </p:nvSpPr>
        <p:spPr>
          <a:xfrm>
            <a:off x="204787" y="153582"/>
            <a:ext cx="8977312" cy="369332"/>
          </a:xfrm>
          <a:prstGeom prst="rect">
            <a:avLst/>
          </a:prstGeom>
          <a:noFill/>
        </p:spPr>
        <p:txBody>
          <a:bodyPr wrap="square" rtlCol="0">
            <a:spAutoFit/>
          </a:bodyPr>
          <a:lstStyle/>
          <a:p>
            <a:r>
              <a:rPr lang="en-IN" sz="1800" b="1" i="1" dirty="0">
                <a:solidFill>
                  <a:srgbClr val="0D47A1"/>
                </a:solidFill>
                <a:latin typeface="Georgia" panose="02040502050405020303" pitchFamily="18" charset="0"/>
              </a:rPr>
              <a:t>Highest Cost Variation (</a:t>
            </a:r>
            <a:r>
              <a:rPr lang="en-IN" sz="1800" i="1" dirty="0">
                <a:solidFill>
                  <a:srgbClr val="0D47A1"/>
                </a:solidFill>
                <a:latin typeface="Georgia" panose="02040502050405020303" pitchFamily="18" charset="0"/>
              </a:rPr>
              <a:t>inpatient</a:t>
            </a:r>
            <a:r>
              <a:rPr lang="en-IN" sz="1800" b="1" i="1" dirty="0">
                <a:solidFill>
                  <a:srgbClr val="0D47A1"/>
                </a:solidFill>
                <a:latin typeface="Georgia" panose="02040502050405020303" pitchFamily="18" charset="0"/>
              </a:rPr>
              <a:t>)</a:t>
            </a:r>
          </a:p>
        </p:txBody>
      </p:sp>
      <p:pic>
        <p:nvPicPr>
          <p:cNvPr id="7" name="Picture 6">
            <a:extLst>
              <a:ext uri="{FF2B5EF4-FFF2-40B4-BE49-F238E27FC236}">
                <a16:creationId xmlns:a16="http://schemas.microsoft.com/office/drawing/2014/main" id="{7CE74380-40F9-1FFC-850A-8EB16683E99C}"/>
              </a:ext>
            </a:extLst>
          </p:cNvPr>
          <p:cNvPicPr>
            <a:picLocks noChangeAspect="1"/>
          </p:cNvPicPr>
          <p:nvPr/>
        </p:nvPicPr>
        <p:blipFill>
          <a:blip r:embed="rId3"/>
          <a:stretch>
            <a:fillRect/>
          </a:stretch>
        </p:blipFill>
        <p:spPr>
          <a:xfrm>
            <a:off x="204787" y="690562"/>
            <a:ext cx="8734425" cy="3762375"/>
          </a:xfrm>
          <a:prstGeom prst="rect">
            <a:avLst/>
          </a:prstGeom>
          <a:ln>
            <a:solidFill>
              <a:schemeClr val="tx1"/>
            </a:solidFill>
          </a:ln>
        </p:spPr>
      </p:pic>
    </p:spTree>
    <p:extLst>
      <p:ext uri="{BB962C8B-B14F-4D97-AF65-F5344CB8AC3E}">
        <p14:creationId xmlns:p14="http://schemas.microsoft.com/office/powerpoint/2010/main" val="778090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3859B63-75C5-1118-EB35-836DC238BB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ED8850-850A-8CA3-9320-8858852B420D}"/>
              </a:ext>
            </a:extLst>
          </p:cNvPr>
          <p:cNvSpPr txBox="1"/>
          <p:nvPr/>
        </p:nvSpPr>
        <p:spPr>
          <a:xfrm>
            <a:off x="318462" y="305457"/>
            <a:ext cx="3892491" cy="523220"/>
          </a:xfrm>
          <a:prstGeom prst="rect">
            <a:avLst/>
          </a:prstGeom>
          <a:noFill/>
        </p:spPr>
        <p:txBody>
          <a:bodyPr wrap="square" rtlCol="0">
            <a:spAutoFit/>
          </a:bodyPr>
          <a:lstStyle/>
          <a:p>
            <a:r>
              <a:rPr lang="en-IN" sz="2800" b="1" dirty="0">
                <a:solidFill>
                  <a:srgbClr val="0D47A1"/>
                </a:solidFill>
                <a:latin typeface="Georgia" panose="02040502050405020303" pitchFamily="18" charset="0"/>
                <a:sym typeface="PT Sans Narrow"/>
              </a:rPr>
              <a:t>Business Context</a:t>
            </a:r>
          </a:p>
        </p:txBody>
      </p:sp>
      <p:sp>
        <p:nvSpPr>
          <p:cNvPr id="3" name="TextBox 2">
            <a:extLst>
              <a:ext uri="{FF2B5EF4-FFF2-40B4-BE49-F238E27FC236}">
                <a16:creationId xmlns:a16="http://schemas.microsoft.com/office/drawing/2014/main" id="{32D71245-B01D-8533-0BF2-12974F9E5572}"/>
              </a:ext>
            </a:extLst>
          </p:cNvPr>
          <p:cNvSpPr txBox="1"/>
          <p:nvPr/>
        </p:nvSpPr>
        <p:spPr>
          <a:xfrm>
            <a:off x="658535" y="1267835"/>
            <a:ext cx="7826929" cy="3046988"/>
          </a:xfrm>
          <a:prstGeom prst="rect">
            <a:avLst/>
          </a:prstGeom>
          <a:noFill/>
        </p:spPr>
        <p:txBody>
          <a:bodyPr wrap="square" rtlCol="0">
            <a:spAutoFit/>
          </a:bodyPr>
          <a:lstStyle/>
          <a:p>
            <a:pPr algn="ctr"/>
            <a:r>
              <a:rPr lang="en-US" sz="1600" dirty="0">
                <a:solidFill>
                  <a:srgbClr val="0D47A1"/>
                </a:solidFill>
                <a:latin typeface="Georgia" panose="02040502050405020303" pitchFamily="18" charset="0"/>
              </a:rPr>
              <a:t>Medicare reimburses private healthcare providers for medical procedures, ensuring access to essential care for millions of individuals. However, discrepancies in billing, unexpected cost variations, and potential fraudulent claims pose challenges to maintaining a fair and efficient system.</a:t>
            </a:r>
          </a:p>
          <a:p>
            <a:pPr algn="ctr">
              <a:lnSpc>
                <a:spcPct val="200000"/>
              </a:lnSpc>
            </a:pPr>
            <a:endParaRPr lang="en-US" sz="1600" dirty="0">
              <a:solidFill>
                <a:srgbClr val="0D47A1"/>
              </a:solidFill>
              <a:latin typeface="Georgia" panose="02040502050405020303" pitchFamily="18" charset="0"/>
            </a:endParaRPr>
          </a:p>
          <a:p>
            <a:pPr algn="ctr"/>
            <a:r>
              <a:rPr lang="en-US" sz="1600" dirty="0">
                <a:solidFill>
                  <a:srgbClr val="0D47A1"/>
                </a:solidFill>
                <a:latin typeface="Georgia" panose="02040502050405020303" pitchFamily="18" charset="0"/>
              </a:rPr>
              <a:t>This project focuses on analyzing Medicare data to detect anomalies—identifying providers that overcharge, procedures with extreme cost variations, and regions where medical expenses are unusually high. By uncovering these patterns, we aim to enhance cost transparency, prevent overbilling, and ensure the integrity of the reimbursement process.</a:t>
            </a:r>
          </a:p>
          <a:p>
            <a:endParaRPr lang="en-IN" sz="1600" dirty="0">
              <a:solidFill>
                <a:srgbClr val="0D47A1"/>
              </a:solidFill>
              <a:latin typeface="Georgia" panose="02040502050405020303" pitchFamily="18" charset="0"/>
            </a:endParaRPr>
          </a:p>
        </p:txBody>
      </p:sp>
    </p:spTree>
    <p:extLst>
      <p:ext uri="{BB962C8B-B14F-4D97-AF65-F5344CB8AC3E}">
        <p14:creationId xmlns:p14="http://schemas.microsoft.com/office/powerpoint/2010/main" val="405840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5DF9423D-4C57-BC65-EDFF-7CB078015F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C3DB29-9BBF-F4ED-FCD7-603B5592F3BC}"/>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7A18FE6-6384-4215-95A8-272E54D70CF7}"/>
              </a:ext>
            </a:extLst>
          </p:cNvPr>
          <p:cNvSpPr txBox="1"/>
          <p:nvPr/>
        </p:nvSpPr>
        <p:spPr>
          <a:xfrm>
            <a:off x="391886" y="153581"/>
            <a:ext cx="4661895" cy="369332"/>
          </a:xfrm>
          <a:prstGeom prst="rect">
            <a:avLst/>
          </a:prstGeom>
          <a:noFill/>
        </p:spPr>
        <p:txBody>
          <a:bodyPr wrap="square" rtlCol="0">
            <a:spAutoFit/>
          </a:bodyPr>
          <a:lstStyle/>
          <a:p>
            <a:r>
              <a:rPr lang="en-IN" sz="1800" b="1" i="1" dirty="0">
                <a:solidFill>
                  <a:srgbClr val="0D47A1"/>
                </a:solidFill>
                <a:latin typeface="Georgia" panose="02040502050405020303" pitchFamily="18" charset="0"/>
              </a:rPr>
              <a:t>Highest Cost Variation (</a:t>
            </a:r>
            <a:r>
              <a:rPr lang="en-IN" sz="1800" i="1" dirty="0">
                <a:solidFill>
                  <a:srgbClr val="0D47A1"/>
                </a:solidFill>
                <a:latin typeface="Georgia" panose="02040502050405020303" pitchFamily="18" charset="0"/>
              </a:rPr>
              <a:t>outpatient</a:t>
            </a:r>
            <a:r>
              <a:rPr lang="en-IN" sz="1800" b="1" i="1" dirty="0">
                <a:solidFill>
                  <a:srgbClr val="0D47A1"/>
                </a:solidFill>
                <a:latin typeface="Georgia" panose="02040502050405020303" pitchFamily="18" charset="0"/>
              </a:rPr>
              <a:t>)</a:t>
            </a:r>
          </a:p>
        </p:txBody>
      </p:sp>
      <p:pic>
        <p:nvPicPr>
          <p:cNvPr id="8" name="Picture 7">
            <a:extLst>
              <a:ext uri="{FF2B5EF4-FFF2-40B4-BE49-F238E27FC236}">
                <a16:creationId xmlns:a16="http://schemas.microsoft.com/office/drawing/2014/main" id="{BB9786ED-E18B-40CB-E5EA-B529422F66C2}"/>
              </a:ext>
            </a:extLst>
          </p:cNvPr>
          <p:cNvPicPr>
            <a:picLocks noChangeAspect="1"/>
          </p:cNvPicPr>
          <p:nvPr/>
        </p:nvPicPr>
        <p:blipFill>
          <a:blip r:embed="rId3"/>
          <a:stretch>
            <a:fillRect/>
          </a:stretch>
        </p:blipFill>
        <p:spPr>
          <a:xfrm>
            <a:off x="347662" y="690562"/>
            <a:ext cx="8448675" cy="3762375"/>
          </a:xfrm>
          <a:prstGeom prst="rect">
            <a:avLst/>
          </a:prstGeom>
          <a:ln>
            <a:solidFill>
              <a:schemeClr val="tx1"/>
            </a:solidFill>
          </a:ln>
        </p:spPr>
      </p:pic>
    </p:spTree>
    <p:extLst>
      <p:ext uri="{BB962C8B-B14F-4D97-AF65-F5344CB8AC3E}">
        <p14:creationId xmlns:p14="http://schemas.microsoft.com/office/powerpoint/2010/main" val="3368918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70BDED46-66A1-9233-5D44-B5513E9845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7806FB-EA8C-2C4F-792E-168D4C53B8AB}"/>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3"/>
              </a:rPr>
              <a:t>icons8</a:t>
            </a:r>
            <a:r>
              <a:rPr lang="en-IN" sz="500" dirty="0">
                <a:latin typeface="Calibri" panose="020F0502020204030204" pitchFamily="34" charset="0"/>
                <a:cs typeface="Calibri" panose="020F0502020204030204" pitchFamily="34" charset="0"/>
              </a:rPr>
              <a:t>`</a:t>
            </a:r>
          </a:p>
        </p:txBody>
      </p:sp>
      <p:sp>
        <p:nvSpPr>
          <p:cNvPr id="5" name="Rectangle 1">
            <a:extLst>
              <a:ext uri="{FF2B5EF4-FFF2-40B4-BE49-F238E27FC236}">
                <a16:creationId xmlns:a16="http://schemas.microsoft.com/office/drawing/2014/main" id="{ED132469-3B5B-034A-AE1C-CCFEF32A1733}"/>
              </a:ext>
            </a:extLst>
          </p:cNvPr>
          <p:cNvSpPr>
            <a:spLocks noChangeArrowheads="1"/>
          </p:cNvSpPr>
          <p:nvPr/>
        </p:nvSpPr>
        <p:spPr bwMode="auto">
          <a:xfrm>
            <a:off x="502090" y="575436"/>
            <a:ext cx="8367589" cy="399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Aft>
                <a:spcPts val="600"/>
              </a:spcAft>
            </a:pPr>
            <a:r>
              <a:rPr lang="en-US" b="1" dirty="0">
                <a:latin typeface="Georgia" panose="02040502050405020303" pitchFamily="18" charset="0"/>
              </a:rPr>
              <a:t>Insights:</a:t>
            </a:r>
          </a:p>
          <a:p>
            <a:pPr marL="285750" indent="-285750">
              <a:lnSpc>
                <a:spcPct val="150000"/>
              </a:lnSpc>
              <a:spcAft>
                <a:spcPts val="600"/>
              </a:spcAft>
              <a:buFont typeface="Arial" panose="020B0604020202020204" pitchFamily="34" charset="0"/>
              <a:buChar char="•"/>
            </a:pPr>
            <a:r>
              <a:rPr lang="en-US" b="1" dirty="0">
                <a:solidFill>
                  <a:srgbClr val="0D47A1"/>
                </a:solidFill>
                <a:latin typeface="Georgia" panose="02040502050405020303" pitchFamily="18" charset="0"/>
              </a:rPr>
              <a:t>High-Cost Variability Across Procedures</a:t>
            </a:r>
            <a:r>
              <a:rPr lang="en-US" dirty="0">
                <a:solidFill>
                  <a:srgbClr val="0D47A1"/>
                </a:solidFill>
                <a:latin typeface="Georgia" panose="02040502050405020303" pitchFamily="18" charset="0"/>
              </a:rPr>
              <a:t> </a:t>
            </a:r>
            <a:r>
              <a:rPr lang="en-US" dirty="0">
                <a:latin typeface="Georgia" panose="02040502050405020303" pitchFamily="18" charset="0"/>
              </a:rPr>
              <a:t>– The coefficient of variation (CV) for covered charges is high for the top procedures in both inpatient and outpatient settings, indicating significant cost differences across providers.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D47A1"/>
                </a:solidFill>
                <a:effectLst/>
                <a:latin typeface="Georgia" panose="02040502050405020303" pitchFamily="18" charset="0"/>
              </a:rPr>
              <a:t>Psychiatric &amp; substance abuse treatments</a:t>
            </a:r>
            <a:r>
              <a:rPr kumimoji="0" lang="en-US" altLang="en-US" sz="1400" b="0" i="0" u="none" strike="noStrike" cap="none" normalizeH="0" baseline="0" dirty="0">
                <a:ln>
                  <a:noFill/>
                </a:ln>
                <a:solidFill>
                  <a:schemeClr val="tx1"/>
                </a:solidFill>
                <a:effectLst/>
                <a:latin typeface="Georgia" panose="02040502050405020303" pitchFamily="18" charset="0"/>
              </a:rPr>
              <a:t>  show extreme price differences.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D47A1"/>
                </a:solidFill>
                <a:effectLst/>
                <a:latin typeface="Georgia" panose="02040502050405020303" pitchFamily="18" charset="0"/>
              </a:rPr>
              <a:t>Routine outpatient procedures</a:t>
            </a:r>
            <a:r>
              <a:rPr lang="en-US" altLang="en-US" dirty="0">
                <a:solidFill>
                  <a:srgbClr val="0D47A1"/>
                </a:solidFill>
                <a:latin typeface="Georgia" panose="02040502050405020303" pitchFamily="18" charset="0"/>
              </a:rPr>
              <a:t> </a:t>
            </a:r>
            <a:r>
              <a:rPr kumimoji="0" lang="en-US" altLang="en-US" sz="1400" b="0" i="0" u="none" strike="noStrike" cap="none" normalizeH="0" baseline="0" dirty="0">
                <a:ln>
                  <a:noFill/>
                </a:ln>
                <a:solidFill>
                  <a:schemeClr val="tx1"/>
                </a:solidFill>
                <a:effectLst/>
                <a:latin typeface="Georgia" panose="02040502050405020303" pitchFamily="18" charset="0"/>
              </a:rPr>
              <a:t>also have large cost variations. </a:t>
            </a:r>
            <a:endParaRPr lang="en-US" dirty="0">
              <a:latin typeface="Georgia" panose="02040502050405020303" pitchFamily="18" charset="0"/>
            </a:endParaRPr>
          </a:p>
          <a:p>
            <a:pPr>
              <a:spcAft>
                <a:spcPts val="600"/>
              </a:spcAft>
            </a:pPr>
            <a:endParaRPr lang="en-US" dirty="0">
              <a:latin typeface="Georgia" panose="02040502050405020303" pitchFamily="18" charset="0"/>
            </a:endParaRPr>
          </a:p>
          <a:p>
            <a:pPr>
              <a:spcAft>
                <a:spcPts val="600"/>
              </a:spcAft>
            </a:pPr>
            <a:r>
              <a:rPr lang="en-US" b="1" dirty="0">
                <a:latin typeface="Georgia" panose="02040502050405020303" pitchFamily="18" charset="0"/>
              </a:rPr>
              <a:t>Recommendations:</a:t>
            </a:r>
          </a:p>
          <a:p>
            <a:pPr marL="285750" indent="-285750">
              <a:lnSpc>
                <a:spcPct val="150000"/>
              </a:lnSpc>
              <a:spcAft>
                <a:spcPts val="600"/>
              </a:spcAft>
              <a:buFont typeface="Arial" panose="020B0604020202020204" pitchFamily="34" charset="0"/>
              <a:buChar char="•"/>
            </a:pPr>
            <a:r>
              <a:rPr lang="en-US" b="1" dirty="0">
                <a:solidFill>
                  <a:srgbClr val="0D47A1"/>
                </a:solidFill>
                <a:latin typeface="Georgia" panose="02040502050405020303" pitchFamily="18" charset="0"/>
              </a:rPr>
              <a:t>Standardize Cost Structures</a:t>
            </a:r>
            <a:r>
              <a:rPr lang="en-US" dirty="0">
                <a:solidFill>
                  <a:srgbClr val="0D47A1"/>
                </a:solidFill>
                <a:latin typeface="Georgia" panose="02040502050405020303" pitchFamily="18" charset="0"/>
              </a:rPr>
              <a:t> </a:t>
            </a:r>
            <a:r>
              <a:rPr lang="en-US" dirty="0">
                <a:latin typeface="Georgia" panose="02040502050405020303" pitchFamily="18" charset="0"/>
              </a:rPr>
              <a:t>– Implement uniform pricing strategies to reduce variability across inpatient and outpatient services.</a:t>
            </a:r>
          </a:p>
          <a:p>
            <a:pPr marL="285750" indent="-285750">
              <a:lnSpc>
                <a:spcPct val="150000"/>
              </a:lnSpc>
              <a:spcAft>
                <a:spcPts val="600"/>
              </a:spcAft>
              <a:buFont typeface="Arial" panose="020B0604020202020204" pitchFamily="34" charset="0"/>
              <a:buChar char="•"/>
            </a:pPr>
            <a:r>
              <a:rPr lang="en-US" b="1" dirty="0">
                <a:solidFill>
                  <a:srgbClr val="0D47A1"/>
                </a:solidFill>
                <a:latin typeface="Georgia" panose="02040502050405020303" pitchFamily="18" charset="0"/>
              </a:rPr>
              <a:t>Leverage Predictive Analytics</a:t>
            </a:r>
            <a:r>
              <a:rPr lang="en-US" dirty="0">
                <a:solidFill>
                  <a:srgbClr val="0D47A1"/>
                </a:solidFill>
                <a:latin typeface="Georgia" panose="02040502050405020303" pitchFamily="18" charset="0"/>
              </a:rPr>
              <a:t> </a:t>
            </a:r>
            <a:r>
              <a:rPr lang="en-US" dirty="0">
                <a:latin typeface="Georgia" panose="02040502050405020303" pitchFamily="18" charset="0"/>
              </a:rPr>
              <a:t>– Utilize AI-driven cost prediction models to manage unexpected cost variations efficiently.</a:t>
            </a:r>
          </a:p>
        </p:txBody>
      </p:sp>
      <p:sp>
        <p:nvSpPr>
          <p:cNvPr id="8" name="TextBox 7">
            <a:extLst>
              <a:ext uri="{FF2B5EF4-FFF2-40B4-BE49-F238E27FC236}">
                <a16:creationId xmlns:a16="http://schemas.microsoft.com/office/drawing/2014/main" id="{01741C31-A015-1E4E-2796-ACE2ABD1688F}"/>
              </a:ext>
            </a:extLst>
          </p:cNvPr>
          <p:cNvSpPr txBox="1"/>
          <p:nvPr/>
        </p:nvSpPr>
        <p:spPr>
          <a:xfrm>
            <a:off x="0" y="153582"/>
            <a:ext cx="9126593" cy="340676"/>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Variation (Inpatient/Outpatient)</a:t>
            </a:r>
          </a:p>
        </p:txBody>
      </p:sp>
    </p:spTree>
    <p:extLst>
      <p:ext uri="{BB962C8B-B14F-4D97-AF65-F5344CB8AC3E}">
        <p14:creationId xmlns:p14="http://schemas.microsoft.com/office/powerpoint/2010/main" val="105224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054EB8BF-381B-4FAC-2075-F45FC1F543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74D9E2-0F20-7476-9C8F-899F486EC7C1}"/>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F026D7F1-5E71-1628-E394-0AC1C279A82C}"/>
              </a:ext>
            </a:extLst>
          </p:cNvPr>
          <p:cNvSpPr txBox="1"/>
          <p:nvPr/>
        </p:nvSpPr>
        <p:spPr>
          <a:xfrm>
            <a:off x="69669" y="126152"/>
            <a:ext cx="4807131" cy="338554"/>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Claims By Provider </a:t>
            </a:r>
            <a:r>
              <a:rPr lang="en-IN" sz="1600" b="1" i="1" dirty="0">
                <a:solidFill>
                  <a:schemeClr val="tx1"/>
                </a:solidFill>
                <a:latin typeface="Georgia" panose="02040502050405020303" pitchFamily="18" charset="0"/>
              </a:rPr>
              <a:t>(</a:t>
            </a:r>
            <a:r>
              <a:rPr lang="en-IN" sz="1600" i="1" dirty="0">
                <a:solidFill>
                  <a:srgbClr val="0D47A1"/>
                </a:solidFill>
                <a:latin typeface="Georgia" panose="02040502050405020303" pitchFamily="18" charset="0"/>
              </a:rPr>
              <a:t>inpatient</a:t>
            </a:r>
            <a:r>
              <a:rPr lang="en-IN" sz="1600" b="1" i="1" dirty="0">
                <a:solidFill>
                  <a:schemeClr val="tx1"/>
                </a:solidFill>
                <a:latin typeface="Georgia" panose="02040502050405020303" pitchFamily="18" charset="0"/>
              </a:rPr>
              <a:t>)</a:t>
            </a:r>
          </a:p>
        </p:txBody>
      </p:sp>
      <p:pic>
        <p:nvPicPr>
          <p:cNvPr id="8" name="Picture 7">
            <a:extLst>
              <a:ext uri="{FF2B5EF4-FFF2-40B4-BE49-F238E27FC236}">
                <a16:creationId xmlns:a16="http://schemas.microsoft.com/office/drawing/2014/main" id="{D7271816-7691-983E-7664-E81CC12AAC89}"/>
              </a:ext>
            </a:extLst>
          </p:cNvPr>
          <p:cNvPicPr>
            <a:picLocks noChangeAspect="1"/>
          </p:cNvPicPr>
          <p:nvPr/>
        </p:nvPicPr>
        <p:blipFill>
          <a:blip r:embed="rId3"/>
          <a:stretch>
            <a:fillRect/>
          </a:stretch>
        </p:blipFill>
        <p:spPr>
          <a:xfrm>
            <a:off x="405310" y="607686"/>
            <a:ext cx="8333379" cy="3928128"/>
          </a:xfrm>
          <a:prstGeom prst="rect">
            <a:avLst/>
          </a:prstGeom>
          <a:ln>
            <a:solidFill>
              <a:schemeClr val="tx1"/>
            </a:solidFill>
          </a:ln>
        </p:spPr>
      </p:pic>
    </p:spTree>
    <p:extLst>
      <p:ext uri="{BB962C8B-B14F-4D97-AF65-F5344CB8AC3E}">
        <p14:creationId xmlns:p14="http://schemas.microsoft.com/office/powerpoint/2010/main" val="4161223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D0EB4299-A972-9A03-B3DA-CA36034C22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0A6ADC-E288-357A-4CB9-4F173BE9A1E0}"/>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0739A04C-9778-6C38-EF88-149AAD7D0298}"/>
              </a:ext>
            </a:extLst>
          </p:cNvPr>
          <p:cNvPicPr>
            <a:picLocks noChangeAspect="1"/>
          </p:cNvPicPr>
          <p:nvPr/>
        </p:nvPicPr>
        <p:blipFill>
          <a:blip r:embed="rId3"/>
          <a:stretch>
            <a:fillRect/>
          </a:stretch>
        </p:blipFill>
        <p:spPr>
          <a:xfrm>
            <a:off x="166687" y="823460"/>
            <a:ext cx="6316409" cy="3025659"/>
          </a:xfrm>
          <a:prstGeom prst="rect">
            <a:avLst/>
          </a:prstGeom>
        </p:spPr>
      </p:pic>
      <p:sp>
        <p:nvSpPr>
          <p:cNvPr id="5" name="TextBox 4">
            <a:extLst>
              <a:ext uri="{FF2B5EF4-FFF2-40B4-BE49-F238E27FC236}">
                <a16:creationId xmlns:a16="http://schemas.microsoft.com/office/drawing/2014/main" id="{5AB60FAF-05E0-4153-B2CA-728F8D0BB19F}"/>
              </a:ext>
            </a:extLst>
          </p:cNvPr>
          <p:cNvSpPr txBox="1"/>
          <p:nvPr/>
        </p:nvSpPr>
        <p:spPr>
          <a:xfrm>
            <a:off x="166687" y="3996874"/>
            <a:ext cx="6032945" cy="584775"/>
          </a:xfrm>
          <a:prstGeom prst="rect">
            <a:avLst/>
          </a:prstGeom>
          <a:noFill/>
        </p:spPr>
        <p:txBody>
          <a:bodyPr wrap="square" rtlCol="0">
            <a:spAutoFit/>
          </a:bodyPr>
          <a:lstStyle/>
          <a:p>
            <a:pPr algn="ctr"/>
            <a:r>
              <a:rPr lang="en-US" sz="1600" dirty="0">
                <a:latin typeface="Georgia" panose="02040502050405020303" pitchFamily="18" charset="0"/>
              </a:rPr>
              <a:t>Provider with the highest claimed cost for a specific inpatient procedure.</a:t>
            </a:r>
            <a:endParaRPr lang="en-IN" sz="1200" dirty="0">
              <a:latin typeface="Georgia" panose="02040502050405020303" pitchFamily="18" charset="0"/>
            </a:endParaRPr>
          </a:p>
        </p:txBody>
      </p:sp>
      <p:sp>
        <p:nvSpPr>
          <p:cNvPr id="6" name="TextBox 5">
            <a:extLst>
              <a:ext uri="{FF2B5EF4-FFF2-40B4-BE49-F238E27FC236}">
                <a16:creationId xmlns:a16="http://schemas.microsoft.com/office/drawing/2014/main" id="{3CCB4E75-991E-2A69-0DE9-1EC673A5A322}"/>
              </a:ext>
            </a:extLst>
          </p:cNvPr>
          <p:cNvSpPr txBox="1"/>
          <p:nvPr/>
        </p:nvSpPr>
        <p:spPr>
          <a:xfrm>
            <a:off x="166687" y="153583"/>
            <a:ext cx="4917377" cy="338554"/>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Claims By Provider </a:t>
            </a:r>
            <a:r>
              <a:rPr lang="en-IN" sz="1600" b="1" i="1" dirty="0">
                <a:solidFill>
                  <a:schemeClr val="tx1"/>
                </a:solidFill>
                <a:latin typeface="Georgia" panose="02040502050405020303" pitchFamily="18" charset="0"/>
              </a:rPr>
              <a:t>(</a:t>
            </a:r>
            <a:r>
              <a:rPr lang="en-IN" sz="1600" i="1" dirty="0">
                <a:solidFill>
                  <a:srgbClr val="0D47A1"/>
                </a:solidFill>
                <a:latin typeface="Georgia" panose="02040502050405020303" pitchFamily="18" charset="0"/>
              </a:rPr>
              <a:t>inpatient</a:t>
            </a:r>
            <a:r>
              <a:rPr lang="en-IN" sz="1600" b="1" i="1" dirty="0">
                <a:solidFill>
                  <a:schemeClr val="tx1"/>
                </a:solidFill>
                <a:latin typeface="Georgia" panose="02040502050405020303" pitchFamily="18" charset="0"/>
              </a:rPr>
              <a:t>)</a:t>
            </a:r>
          </a:p>
        </p:txBody>
      </p:sp>
      <p:sp>
        <p:nvSpPr>
          <p:cNvPr id="7" name="TextBox 6">
            <a:extLst>
              <a:ext uri="{FF2B5EF4-FFF2-40B4-BE49-F238E27FC236}">
                <a16:creationId xmlns:a16="http://schemas.microsoft.com/office/drawing/2014/main" id="{445AA5DD-F35D-2EF9-7314-FFF8F5A1A236}"/>
              </a:ext>
            </a:extLst>
          </p:cNvPr>
          <p:cNvSpPr txBox="1"/>
          <p:nvPr/>
        </p:nvSpPr>
        <p:spPr>
          <a:xfrm>
            <a:off x="6611112" y="1151349"/>
            <a:ext cx="2430209" cy="2369880"/>
          </a:xfrm>
          <a:prstGeom prst="rect">
            <a:avLst/>
          </a:prstGeom>
          <a:noFill/>
        </p:spPr>
        <p:txBody>
          <a:bodyPr wrap="square">
            <a:spAutoFit/>
          </a:bodyPr>
          <a:lstStyle/>
          <a:p>
            <a:pPr>
              <a:spcAft>
                <a:spcPts val="600"/>
              </a:spcAft>
            </a:pPr>
            <a:r>
              <a:rPr lang="en-US" sz="1600" b="1" dirty="0">
                <a:solidFill>
                  <a:schemeClr val="tx1"/>
                </a:solidFill>
                <a:latin typeface="Georgia" panose="02040502050405020303" pitchFamily="18" charset="0"/>
              </a:rPr>
              <a:t>Process:</a:t>
            </a:r>
          </a:p>
          <a:p>
            <a:pPr>
              <a:spcAft>
                <a:spcPts val="600"/>
              </a:spcAft>
              <a:buFont typeface="+mj-lt"/>
              <a:buAutoNum type="arabicPeriod"/>
            </a:pPr>
            <a:r>
              <a:rPr lang="en-US" dirty="0">
                <a:latin typeface="Georgia" panose="02040502050405020303" pitchFamily="18" charset="0"/>
              </a:rPr>
              <a:t>Groups data by </a:t>
            </a:r>
            <a:r>
              <a:rPr lang="en-US" b="1" dirty="0">
                <a:latin typeface="Georgia" panose="02040502050405020303" pitchFamily="18" charset="0"/>
              </a:rPr>
              <a:t>Procedure</a:t>
            </a:r>
            <a:r>
              <a:rPr lang="en-US" dirty="0">
                <a:latin typeface="Georgia" panose="02040502050405020303" pitchFamily="18" charset="0"/>
              </a:rPr>
              <a:t>.</a:t>
            </a:r>
          </a:p>
          <a:p>
            <a:pPr>
              <a:spcAft>
                <a:spcPts val="600"/>
              </a:spcAft>
              <a:buFont typeface="+mj-lt"/>
              <a:buAutoNum type="arabicPeriod"/>
            </a:pPr>
            <a:r>
              <a:rPr lang="en-US" dirty="0">
                <a:latin typeface="Georgia" panose="02040502050405020303" pitchFamily="18" charset="0"/>
              </a:rPr>
              <a:t>Computes </a:t>
            </a:r>
            <a:r>
              <a:rPr lang="en-US" b="1" dirty="0">
                <a:latin typeface="Georgia" panose="02040502050405020303" pitchFamily="18" charset="0"/>
              </a:rPr>
              <a:t>Maximum</a:t>
            </a:r>
            <a:r>
              <a:rPr lang="en-US" dirty="0">
                <a:latin typeface="Georgia" panose="02040502050405020303" pitchFamily="18" charset="0"/>
              </a:rPr>
              <a:t> covered charges.</a:t>
            </a:r>
          </a:p>
          <a:p>
            <a:pPr>
              <a:spcAft>
                <a:spcPts val="600"/>
              </a:spcAft>
              <a:buFont typeface="+mj-lt"/>
              <a:buAutoNum type="arabicPeriod"/>
            </a:pPr>
            <a:r>
              <a:rPr lang="en-US" dirty="0">
                <a:latin typeface="Georgia" panose="02040502050405020303" pitchFamily="18" charset="0"/>
              </a:rPr>
              <a:t>Merges back and filters rows where </a:t>
            </a:r>
            <a:r>
              <a:rPr lang="en-US" b="1" dirty="0">
                <a:latin typeface="Georgia" panose="02040502050405020303" pitchFamily="18" charset="0"/>
              </a:rPr>
              <a:t>Max = Avg</a:t>
            </a:r>
            <a:r>
              <a:rPr lang="en-US" dirty="0">
                <a:latin typeface="Georgia" panose="02040502050405020303" pitchFamily="18" charset="0"/>
              </a:rPr>
              <a:t>.</a:t>
            </a:r>
          </a:p>
          <a:p>
            <a:pPr>
              <a:spcAft>
                <a:spcPts val="600"/>
              </a:spcAft>
              <a:buFont typeface="+mj-lt"/>
              <a:buAutoNum type="arabicPeriod"/>
            </a:pPr>
            <a:r>
              <a:rPr lang="en-US" dirty="0">
                <a:latin typeface="Georgia" panose="02040502050405020303" pitchFamily="18" charset="0"/>
              </a:rPr>
              <a:t>Extracts the </a:t>
            </a:r>
            <a:r>
              <a:rPr lang="en-US" b="1" dirty="0">
                <a:latin typeface="Georgia" panose="02040502050405020303" pitchFamily="18" charset="0"/>
              </a:rPr>
              <a:t>Provider</a:t>
            </a:r>
            <a:r>
              <a:rPr lang="en-US" dirty="0">
                <a:latin typeface="Georgia" panose="02040502050405020303" pitchFamily="18" charset="0"/>
              </a:rPr>
              <a:t> charging the max amount.</a:t>
            </a:r>
          </a:p>
        </p:txBody>
      </p:sp>
    </p:spTree>
    <p:extLst>
      <p:ext uri="{BB962C8B-B14F-4D97-AF65-F5344CB8AC3E}">
        <p14:creationId xmlns:p14="http://schemas.microsoft.com/office/powerpoint/2010/main" val="939703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5B4E61E-7506-C344-6FB4-E5708C5C93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367CE5-BA2E-A89E-66AD-4FCB1F40F94B}"/>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C7CFF9EF-8E11-05E3-251B-D74FB8E0D7E6}"/>
              </a:ext>
            </a:extLst>
          </p:cNvPr>
          <p:cNvPicPr>
            <a:picLocks noChangeAspect="1"/>
          </p:cNvPicPr>
          <p:nvPr/>
        </p:nvPicPr>
        <p:blipFill>
          <a:blip r:embed="rId3"/>
          <a:stretch>
            <a:fillRect/>
          </a:stretch>
        </p:blipFill>
        <p:spPr>
          <a:xfrm>
            <a:off x="664476" y="672054"/>
            <a:ext cx="7815047" cy="3799391"/>
          </a:xfrm>
          <a:prstGeom prst="rect">
            <a:avLst/>
          </a:prstGeom>
          <a:ln>
            <a:solidFill>
              <a:schemeClr val="tx1"/>
            </a:solidFill>
          </a:ln>
        </p:spPr>
      </p:pic>
      <p:sp>
        <p:nvSpPr>
          <p:cNvPr id="5" name="TextBox 4">
            <a:extLst>
              <a:ext uri="{FF2B5EF4-FFF2-40B4-BE49-F238E27FC236}">
                <a16:creationId xmlns:a16="http://schemas.microsoft.com/office/drawing/2014/main" id="{5E84D749-AD43-2028-4ACE-C94E7DA98C8D}"/>
              </a:ext>
            </a:extLst>
          </p:cNvPr>
          <p:cNvSpPr txBox="1"/>
          <p:nvPr/>
        </p:nvSpPr>
        <p:spPr>
          <a:xfrm>
            <a:off x="166687" y="153583"/>
            <a:ext cx="4917377" cy="338554"/>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Claims By Provider </a:t>
            </a:r>
            <a:r>
              <a:rPr lang="en-IN" sz="1600" b="1" i="1" dirty="0">
                <a:solidFill>
                  <a:schemeClr val="tx1"/>
                </a:solidFill>
                <a:latin typeface="Georgia" panose="02040502050405020303" pitchFamily="18" charset="0"/>
              </a:rPr>
              <a:t>(</a:t>
            </a:r>
            <a:r>
              <a:rPr lang="en-IN" sz="1600" i="1" dirty="0">
                <a:solidFill>
                  <a:srgbClr val="0D47A1"/>
                </a:solidFill>
                <a:latin typeface="Georgia" panose="02040502050405020303" pitchFamily="18" charset="0"/>
              </a:rPr>
              <a:t>outpatient</a:t>
            </a:r>
            <a:r>
              <a:rPr lang="en-IN" sz="1600" b="1" i="1" dirty="0">
                <a:solidFill>
                  <a:schemeClr val="tx1"/>
                </a:solidFill>
                <a:latin typeface="Georgia" panose="02040502050405020303" pitchFamily="18" charset="0"/>
              </a:rPr>
              <a:t>)</a:t>
            </a:r>
          </a:p>
        </p:txBody>
      </p:sp>
    </p:spTree>
    <p:extLst>
      <p:ext uri="{BB962C8B-B14F-4D97-AF65-F5344CB8AC3E}">
        <p14:creationId xmlns:p14="http://schemas.microsoft.com/office/powerpoint/2010/main" val="1600573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8B9781FF-3020-92F9-F32F-93FF5863EF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6D8557-B698-6B87-6E29-479FB8C80821}"/>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0BD9F606-C524-DD49-DA56-D39D670ECD12}"/>
              </a:ext>
            </a:extLst>
          </p:cNvPr>
          <p:cNvSpPr txBox="1"/>
          <p:nvPr/>
        </p:nvSpPr>
        <p:spPr>
          <a:xfrm>
            <a:off x="166687" y="153583"/>
            <a:ext cx="4917377" cy="338554"/>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Claims By Provider </a:t>
            </a:r>
            <a:r>
              <a:rPr lang="en-IN" sz="1600" b="1" i="1" dirty="0">
                <a:solidFill>
                  <a:schemeClr val="tx1"/>
                </a:solidFill>
                <a:latin typeface="Georgia" panose="02040502050405020303" pitchFamily="18" charset="0"/>
              </a:rPr>
              <a:t>(</a:t>
            </a:r>
            <a:r>
              <a:rPr lang="en-IN" sz="1600" i="1" dirty="0">
                <a:solidFill>
                  <a:srgbClr val="0D47A1"/>
                </a:solidFill>
                <a:latin typeface="Georgia" panose="02040502050405020303" pitchFamily="18" charset="0"/>
              </a:rPr>
              <a:t>outpatient</a:t>
            </a:r>
            <a:r>
              <a:rPr lang="en-IN" sz="1600" b="1" i="1" dirty="0">
                <a:solidFill>
                  <a:schemeClr val="tx1"/>
                </a:solidFill>
                <a:latin typeface="Georgia" panose="02040502050405020303" pitchFamily="18" charset="0"/>
              </a:rPr>
              <a:t>)</a:t>
            </a:r>
          </a:p>
        </p:txBody>
      </p:sp>
      <p:pic>
        <p:nvPicPr>
          <p:cNvPr id="6" name="Picture 5">
            <a:extLst>
              <a:ext uri="{FF2B5EF4-FFF2-40B4-BE49-F238E27FC236}">
                <a16:creationId xmlns:a16="http://schemas.microsoft.com/office/drawing/2014/main" id="{F0EE125B-6489-4510-7102-23D7E25C3D5A}"/>
              </a:ext>
            </a:extLst>
          </p:cNvPr>
          <p:cNvPicPr>
            <a:picLocks noChangeAspect="1"/>
          </p:cNvPicPr>
          <p:nvPr/>
        </p:nvPicPr>
        <p:blipFill>
          <a:blip r:embed="rId3"/>
          <a:stretch>
            <a:fillRect/>
          </a:stretch>
        </p:blipFill>
        <p:spPr>
          <a:xfrm>
            <a:off x="297180" y="758952"/>
            <a:ext cx="5326380" cy="2786031"/>
          </a:xfrm>
          <a:prstGeom prst="rect">
            <a:avLst/>
          </a:prstGeom>
        </p:spPr>
      </p:pic>
      <p:sp>
        <p:nvSpPr>
          <p:cNvPr id="8" name="TextBox 7">
            <a:extLst>
              <a:ext uri="{FF2B5EF4-FFF2-40B4-BE49-F238E27FC236}">
                <a16:creationId xmlns:a16="http://schemas.microsoft.com/office/drawing/2014/main" id="{6B4C1903-8C45-83BE-EFD4-0D7374CAFAAE}"/>
              </a:ext>
            </a:extLst>
          </p:cNvPr>
          <p:cNvSpPr txBox="1"/>
          <p:nvPr/>
        </p:nvSpPr>
        <p:spPr>
          <a:xfrm>
            <a:off x="297180" y="3799773"/>
            <a:ext cx="5326380" cy="584775"/>
          </a:xfrm>
          <a:prstGeom prst="rect">
            <a:avLst/>
          </a:prstGeom>
          <a:noFill/>
        </p:spPr>
        <p:txBody>
          <a:bodyPr wrap="square">
            <a:spAutoFit/>
          </a:bodyPr>
          <a:lstStyle/>
          <a:p>
            <a:pPr algn="ctr"/>
            <a:r>
              <a:rPr lang="en-US" sz="1600" dirty="0">
                <a:latin typeface="Georgia" panose="02040502050405020303" pitchFamily="18" charset="0"/>
              </a:rPr>
              <a:t>Provider with the highest claimed cost for a specific outpatient procedure.</a:t>
            </a:r>
            <a:endParaRPr lang="en-IN" sz="1600" dirty="0">
              <a:latin typeface="Georgia" panose="02040502050405020303" pitchFamily="18" charset="0"/>
            </a:endParaRPr>
          </a:p>
        </p:txBody>
      </p:sp>
      <p:sp>
        <p:nvSpPr>
          <p:cNvPr id="9" name="TextBox 8">
            <a:extLst>
              <a:ext uri="{FF2B5EF4-FFF2-40B4-BE49-F238E27FC236}">
                <a16:creationId xmlns:a16="http://schemas.microsoft.com/office/drawing/2014/main" id="{211B64BE-584F-6CAC-696A-57BAB49DEB63}"/>
              </a:ext>
            </a:extLst>
          </p:cNvPr>
          <p:cNvSpPr txBox="1"/>
          <p:nvPr/>
        </p:nvSpPr>
        <p:spPr>
          <a:xfrm>
            <a:off x="5824728" y="1136304"/>
            <a:ext cx="3118104" cy="2446824"/>
          </a:xfrm>
          <a:prstGeom prst="rect">
            <a:avLst/>
          </a:prstGeom>
          <a:noFill/>
        </p:spPr>
        <p:txBody>
          <a:bodyPr wrap="square" rtlCol="0">
            <a:spAutoFit/>
          </a:bodyPr>
          <a:lstStyle/>
          <a:p>
            <a:pPr>
              <a:spcAft>
                <a:spcPts val="600"/>
              </a:spcAft>
            </a:pPr>
            <a:r>
              <a:rPr lang="en-US" sz="1600" b="1" dirty="0">
                <a:solidFill>
                  <a:schemeClr val="tx1"/>
                </a:solidFill>
                <a:latin typeface="Georgia" panose="02040502050405020303" pitchFamily="18" charset="0"/>
              </a:rPr>
              <a:t>Process:</a:t>
            </a:r>
          </a:p>
          <a:p>
            <a:pPr>
              <a:spcAft>
                <a:spcPts val="600"/>
              </a:spcAft>
              <a:buFont typeface="+mj-lt"/>
              <a:buAutoNum type="arabicPeriod"/>
            </a:pPr>
            <a:r>
              <a:rPr lang="en-US" dirty="0">
                <a:latin typeface="Georgia" panose="02040502050405020303" pitchFamily="18" charset="0"/>
              </a:rPr>
              <a:t>Groups data by </a:t>
            </a:r>
            <a:r>
              <a:rPr lang="en-US" b="1" dirty="0">
                <a:latin typeface="Georgia" panose="02040502050405020303" pitchFamily="18" charset="0"/>
              </a:rPr>
              <a:t>Procedure</a:t>
            </a:r>
            <a:r>
              <a:rPr lang="en-US" dirty="0">
                <a:latin typeface="Georgia" panose="02040502050405020303" pitchFamily="18" charset="0"/>
              </a:rPr>
              <a:t>.</a:t>
            </a:r>
          </a:p>
          <a:p>
            <a:pPr>
              <a:spcAft>
                <a:spcPts val="600"/>
              </a:spcAft>
              <a:buFont typeface="+mj-lt"/>
              <a:buAutoNum type="arabicPeriod"/>
            </a:pPr>
            <a:r>
              <a:rPr lang="en-US" dirty="0">
                <a:latin typeface="Georgia" panose="02040502050405020303" pitchFamily="18" charset="0"/>
              </a:rPr>
              <a:t>Computes </a:t>
            </a:r>
            <a:r>
              <a:rPr lang="en-US" b="1" dirty="0">
                <a:latin typeface="Georgia" panose="02040502050405020303" pitchFamily="18" charset="0"/>
              </a:rPr>
              <a:t>Maximum</a:t>
            </a:r>
            <a:r>
              <a:rPr lang="en-US" dirty="0">
                <a:latin typeface="Georgia" panose="02040502050405020303" pitchFamily="18" charset="0"/>
              </a:rPr>
              <a:t> covered charges.</a:t>
            </a:r>
          </a:p>
          <a:p>
            <a:pPr>
              <a:spcAft>
                <a:spcPts val="600"/>
              </a:spcAft>
              <a:buFont typeface="+mj-lt"/>
              <a:buAutoNum type="arabicPeriod"/>
            </a:pPr>
            <a:r>
              <a:rPr lang="en-US" dirty="0">
                <a:latin typeface="Georgia" panose="02040502050405020303" pitchFamily="18" charset="0"/>
              </a:rPr>
              <a:t>Merges back and filters rows where </a:t>
            </a:r>
            <a:r>
              <a:rPr lang="en-US" b="1" dirty="0">
                <a:latin typeface="Georgia" panose="02040502050405020303" pitchFamily="18" charset="0"/>
              </a:rPr>
              <a:t>Max = Avg</a:t>
            </a:r>
            <a:r>
              <a:rPr lang="en-US" dirty="0">
                <a:latin typeface="Georgia" panose="02040502050405020303" pitchFamily="18" charset="0"/>
              </a:rPr>
              <a:t>.</a:t>
            </a:r>
          </a:p>
          <a:p>
            <a:pPr>
              <a:spcAft>
                <a:spcPts val="600"/>
              </a:spcAft>
              <a:buFont typeface="+mj-lt"/>
              <a:buAutoNum type="arabicPeriod"/>
            </a:pPr>
            <a:r>
              <a:rPr lang="en-US" dirty="0">
                <a:latin typeface="Georgia" panose="02040502050405020303" pitchFamily="18" charset="0"/>
              </a:rPr>
              <a:t>Extracts the </a:t>
            </a:r>
            <a:r>
              <a:rPr lang="en-US" b="1" dirty="0">
                <a:latin typeface="Georgia" panose="02040502050405020303" pitchFamily="18" charset="0"/>
              </a:rPr>
              <a:t>Provider</a:t>
            </a:r>
            <a:r>
              <a:rPr lang="en-US" dirty="0">
                <a:latin typeface="Georgia" panose="02040502050405020303" pitchFamily="18" charset="0"/>
              </a:rPr>
              <a:t> charging the max amount.</a:t>
            </a:r>
          </a:p>
          <a:p>
            <a:pPr>
              <a:spcAft>
                <a:spcPts val="600"/>
              </a:spcAft>
            </a:pPr>
            <a:endParaRPr lang="en-IN" dirty="0">
              <a:latin typeface="Georgia" panose="02040502050405020303" pitchFamily="18" charset="0"/>
            </a:endParaRPr>
          </a:p>
        </p:txBody>
      </p:sp>
    </p:spTree>
    <p:extLst>
      <p:ext uri="{BB962C8B-B14F-4D97-AF65-F5344CB8AC3E}">
        <p14:creationId xmlns:p14="http://schemas.microsoft.com/office/powerpoint/2010/main" val="2243368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9758AF47-1196-72E3-C202-9D6D6C9832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48D136-4A0D-73E0-867E-7BC733A75D40}"/>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2F023251-FAB6-FC8A-8AAA-0AABB52B434E}"/>
              </a:ext>
            </a:extLst>
          </p:cNvPr>
          <p:cNvPicPr>
            <a:picLocks noChangeAspect="1"/>
          </p:cNvPicPr>
          <p:nvPr/>
        </p:nvPicPr>
        <p:blipFill>
          <a:blip r:embed="rId3"/>
          <a:stretch>
            <a:fillRect/>
          </a:stretch>
        </p:blipFill>
        <p:spPr>
          <a:xfrm>
            <a:off x="54863" y="582690"/>
            <a:ext cx="9034272" cy="2761457"/>
          </a:xfrm>
          <a:prstGeom prst="rect">
            <a:avLst/>
          </a:prstGeom>
          <a:ln>
            <a:solidFill>
              <a:schemeClr val="tx1"/>
            </a:solidFill>
          </a:ln>
        </p:spPr>
      </p:pic>
      <p:sp>
        <p:nvSpPr>
          <p:cNvPr id="5" name="TextBox 4">
            <a:extLst>
              <a:ext uri="{FF2B5EF4-FFF2-40B4-BE49-F238E27FC236}">
                <a16:creationId xmlns:a16="http://schemas.microsoft.com/office/drawing/2014/main" id="{7DE9C00A-80C0-2FD8-A4B6-838CE1F81418}"/>
              </a:ext>
            </a:extLst>
          </p:cNvPr>
          <p:cNvSpPr txBox="1"/>
          <p:nvPr/>
        </p:nvSpPr>
        <p:spPr>
          <a:xfrm>
            <a:off x="166687" y="153583"/>
            <a:ext cx="4917377" cy="338554"/>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Claims By Region </a:t>
            </a:r>
            <a:r>
              <a:rPr lang="en-IN" sz="1600" b="1" i="1" dirty="0">
                <a:solidFill>
                  <a:schemeClr val="tx1"/>
                </a:solidFill>
                <a:latin typeface="Georgia" panose="02040502050405020303" pitchFamily="18" charset="0"/>
              </a:rPr>
              <a:t>(</a:t>
            </a:r>
            <a:r>
              <a:rPr lang="en-IN" sz="1600" i="1" dirty="0">
                <a:solidFill>
                  <a:srgbClr val="0D47A1"/>
                </a:solidFill>
                <a:latin typeface="Georgia" panose="02040502050405020303" pitchFamily="18" charset="0"/>
              </a:rPr>
              <a:t>inpatient</a:t>
            </a:r>
            <a:r>
              <a:rPr lang="en-IN" sz="1600" b="1" i="1" dirty="0">
                <a:solidFill>
                  <a:schemeClr val="tx1"/>
                </a:solidFill>
                <a:latin typeface="Georgia" panose="02040502050405020303" pitchFamily="18" charset="0"/>
              </a:rPr>
              <a:t>)</a:t>
            </a:r>
          </a:p>
        </p:txBody>
      </p:sp>
      <p:sp>
        <p:nvSpPr>
          <p:cNvPr id="7" name="TextBox 6">
            <a:extLst>
              <a:ext uri="{FF2B5EF4-FFF2-40B4-BE49-F238E27FC236}">
                <a16:creationId xmlns:a16="http://schemas.microsoft.com/office/drawing/2014/main" id="{F91393D4-E3AA-0ABA-C02E-517BBD08BB77}"/>
              </a:ext>
            </a:extLst>
          </p:cNvPr>
          <p:cNvSpPr txBox="1"/>
          <p:nvPr/>
        </p:nvSpPr>
        <p:spPr>
          <a:xfrm>
            <a:off x="238266" y="3822906"/>
            <a:ext cx="8667465" cy="861774"/>
          </a:xfrm>
          <a:prstGeom prst="rect">
            <a:avLst/>
          </a:prstGeom>
          <a:noFill/>
          <a:ln>
            <a:solidFill>
              <a:schemeClr val="tx1">
                <a:lumMod val="95000"/>
                <a:lumOff val="5000"/>
              </a:schemeClr>
            </a:solidFill>
          </a:ln>
        </p:spPr>
        <p:txBody>
          <a:bodyPr wrap="square">
            <a:spAutoFit/>
          </a:bodyPr>
          <a:lstStyle/>
          <a:p>
            <a:pPr>
              <a:spcAft>
                <a:spcPts val="600"/>
              </a:spcAft>
            </a:pPr>
            <a:r>
              <a:rPr lang="en-US" b="1" dirty="0">
                <a:solidFill>
                  <a:schemeClr val="tx1"/>
                </a:solidFill>
                <a:latin typeface="Georgia" panose="02040502050405020303" pitchFamily="18" charset="0"/>
              </a:rPr>
              <a:t>Process:</a:t>
            </a:r>
          </a:p>
          <a:p>
            <a:pPr>
              <a:spcAft>
                <a:spcPts val="600"/>
              </a:spcAft>
              <a:buFont typeface="+mj-lt"/>
              <a:buAutoNum type="arabicPeriod"/>
            </a:pPr>
            <a:r>
              <a:rPr lang="en-US" sz="1200" dirty="0">
                <a:latin typeface="Georgia" panose="02040502050405020303" pitchFamily="18" charset="0"/>
              </a:rPr>
              <a:t>Groups data by </a:t>
            </a:r>
            <a:r>
              <a:rPr lang="en-US" sz="1200" b="1" dirty="0">
                <a:latin typeface="Georgia" panose="02040502050405020303" pitchFamily="18" charset="0"/>
              </a:rPr>
              <a:t>Procedure</a:t>
            </a:r>
            <a:r>
              <a:rPr lang="en-US" sz="1200" dirty="0">
                <a:latin typeface="Georgia" panose="02040502050405020303" pitchFamily="18" charset="0"/>
              </a:rPr>
              <a:t>.                            2.Computes </a:t>
            </a:r>
            <a:r>
              <a:rPr lang="en-US" sz="1200" b="1" dirty="0">
                <a:latin typeface="Georgia" panose="02040502050405020303" pitchFamily="18" charset="0"/>
              </a:rPr>
              <a:t>Maximum</a:t>
            </a:r>
            <a:r>
              <a:rPr lang="en-US" sz="1200" dirty="0">
                <a:latin typeface="Georgia" panose="02040502050405020303" pitchFamily="18" charset="0"/>
              </a:rPr>
              <a:t> covered charges</a:t>
            </a:r>
          </a:p>
          <a:p>
            <a:pPr>
              <a:spcAft>
                <a:spcPts val="600"/>
              </a:spcAft>
            </a:pPr>
            <a:r>
              <a:rPr lang="en-US" sz="1200" dirty="0">
                <a:latin typeface="Georgia" panose="02040502050405020303" pitchFamily="18" charset="0"/>
              </a:rPr>
              <a:t>3.Merges back and filters rows where </a:t>
            </a:r>
            <a:r>
              <a:rPr lang="en-US" sz="1200" b="1" dirty="0">
                <a:latin typeface="Georgia" panose="02040502050405020303" pitchFamily="18" charset="0"/>
              </a:rPr>
              <a:t>Max = Avg</a:t>
            </a:r>
            <a:r>
              <a:rPr lang="en-US" sz="1200" dirty="0">
                <a:latin typeface="Georgia" panose="02040502050405020303" pitchFamily="18" charset="0"/>
              </a:rPr>
              <a:t>.           4.Extracts the </a:t>
            </a:r>
            <a:r>
              <a:rPr lang="en-US" sz="1200" b="1" dirty="0">
                <a:latin typeface="Georgia" panose="02040502050405020303" pitchFamily="18" charset="0"/>
              </a:rPr>
              <a:t>Region</a:t>
            </a:r>
            <a:r>
              <a:rPr lang="en-US" sz="1200" dirty="0">
                <a:latin typeface="Georgia" panose="02040502050405020303" pitchFamily="18" charset="0"/>
              </a:rPr>
              <a:t> charging the max amount.</a:t>
            </a:r>
            <a:endParaRPr lang="en-IN" sz="1200" dirty="0">
              <a:latin typeface="Georgia" panose="02040502050405020303" pitchFamily="18" charset="0"/>
            </a:endParaRPr>
          </a:p>
        </p:txBody>
      </p:sp>
      <p:sp>
        <p:nvSpPr>
          <p:cNvPr id="8" name="TextBox 7">
            <a:extLst>
              <a:ext uri="{FF2B5EF4-FFF2-40B4-BE49-F238E27FC236}">
                <a16:creationId xmlns:a16="http://schemas.microsoft.com/office/drawing/2014/main" id="{A6A6F88A-6FAC-F21E-8679-90895775EE74}"/>
              </a:ext>
            </a:extLst>
          </p:cNvPr>
          <p:cNvSpPr txBox="1"/>
          <p:nvPr/>
        </p:nvSpPr>
        <p:spPr>
          <a:xfrm>
            <a:off x="17406" y="3385187"/>
            <a:ext cx="9126594" cy="338554"/>
          </a:xfrm>
          <a:prstGeom prst="rect">
            <a:avLst/>
          </a:prstGeom>
          <a:noFill/>
        </p:spPr>
        <p:txBody>
          <a:bodyPr wrap="square" rtlCol="0">
            <a:spAutoFit/>
          </a:bodyPr>
          <a:lstStyle/>
          <a:p>
            <a:pPr algn="ctr"/>
            <a:r>
              <a:rPr lang="en-US" sz="1600" dirty="0">
                <a:solidFill>
                  <a:schemeClr val="tx1"/>
                </a:solidFill>
                <a:latin typeface="Georgia" panose="02040502050405020303" pitchFamily="18" charset="0"/>
              </a:rPr>
              <a:t>Inpatient Procedure and region with the highest claimed amount.</a:t>
            </a:r>
            <a:endParaRPr lang="en-IN" sz="16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800972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46E6509C-565D-C82D-DEF6-96B5DA7CCD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765916-19EF-2143-AF35-D30230A68358}"/>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F5388843-DFFD-41C4-88E7-FE783A969288}"/>
              </a:ext>
            </a:extLst>
          </p:cNvPr>
          <p:cNvPicPr>
            <a:picLocks noChangeAspect="1"/>
          </p:cNvPicPr>
          <p:nvPr/>
        </p:nvPicPr>
        <p:blipFill>
          <a:blip r:embed="rId3"/>
          <a:stretch>
            <a:fillRect/>
          </a:stretch>
        </p:blipFill>
        <p:spPr>
          <a:xfrm>
            <a:off x="45720" y="770195"/>
            <a:ext cx="9052560" cy="2798437"/>
          </a:xfrm>
          <a:prstGeom prst="rect">
            <a:avLst/>
          </a:prstGeom>
          <a:ln>
            <a:solidFill>
              <a:schemeClr val="tx1"/>
            </a:solidFill>
          </a:ln>
        </p:spPr>
      </p:pic>
      <p:sp>
        <p:nvSpPr>
          <p:cNvPr id="5" name="TextBox 4">
            <a:extLst>
              <a:ext uri="{FF2B5EF4-FFF2-40B4-BE49-F238E27FC236}">
                <a16:creationId xmlns:a16="http://schemas.microsoft.com/office/drawing/2014/main" id="{6887C856-7045-A7EF-0E16-858E8C68B9BD}"/>
              </a:ext>
            </a:extLst>
          </p:cNvPr>
          <p:cNvSpPr txBox="1"/>
          <p:nvPr/>
        </p:nvSpPr>
        <p:spPr>
          <a:xfrm>
            <a:off x="166687" y="153583"/>
            <a:ext cx="4917377" cy="338554"/>
          </a:xfrm>
          <a:prstGeom prst="rect">
            <a:avLst/>
          </a:prstGeom>
          <a:noFill/>
        </p:spPr>
        <p:txBody>
          <a:bodyPr wrap="square" rtlCol="0">
            <a:spAutoFit/>
          </a:bodyPr>
          <a:lstStyle/>
          <a:p>
            <a:pPr algn="ctr"/>
            <a:r>
              <a:rPr lang="en-IN" sz="1600" b="1" i="1" dirty="0">
                <a:solidFill>
                  <a:srgbClr val="0D47A1"/>
                </a:solidFill>
                <a:latin typeface="Georgia" panose="02040502050405020303" pitchFamily="18" charset="0"/>
              </a:rPr>
              <a:t>Highest Cost Claims By Region </a:t>
            </a:r>
            <a:r>
              <a:rPr lang="en-IN" sz="1600" b="1" i="1" dirty="0">
                <a:solidFill>
                  <a:schemeClr val="tx1"/>
                </a:solidFill>
                <a:latin typeface="Georgia" panose="02040502050405020303" pitchFamily="18" charset="0"/>
              </a:rPr>
              <a:t>(</a:t>
            </a:r>
            <a:r>
              <a:rPr lang="en-IN" sz="1600" i="1" dirty="0">
                <a:solidFill>
                  <a:srgbClr val="0D47A1"/>
                </a:solidFill>
                <a:latin typeface="Georgia" panose="02040502050405020303" pitchFamily="18" charset="0"/>
              </a:rPr>
              <a:t>outpatient</a:t>
            </a:r>
            <a:r>
              <a:rPr lang="en-IN" sz="1600" b="1" i="1" dirty="0">
                <a:solidFill>
                  <a:schemeClr val="tx1"/>
                </a:solidFill>
                <a:latin typeface="Georgia" panose="02040502050405020303" pitchFamily="18" charset="0"/>
              </a:rPr>
              <a:t>)</a:t>
            </a:r>
          </a:p>
        </p:txBody>
      </p:sp>
      <p:sp>
        <p:nvSpPr>
          <p:cNvPr id="6" name="TextBox 5">
            <a:extLst>
              <a:ext uri="{FF2B5EF4-FFF2-40B4-BE49-F238E27FC236}">
                <a16:creationId xmlns:a16="http://schemas.microsoft.com/office/drawing/2014/main" id="{6DDFCF90-86FE-9884-B4F4-4AC2710A2D56}"/>
              </a:ext>
            </a:extLst>
          </p:cNvPr>
          <p:cNvSpPr txBox="1"/>
          <p:nvPr/>
        </p:nvSpPr>
        <p:spPr>
          <a:xfrm>
            <a:off x="0" y="3858768"/>
            <a:ext cx="9126594" cy="338554"/>
          </a:xfrm>
          <a:prstGeom prst="rect">
            <a:avLst/>
          </a:prstGeom>
          <a:noFill/>
        </p:spPr>
        <p:txBody>
          <a:bodyPr wrap="square" rtlCol="0">
            <a:spAutoFit/>
          </a:bodyPr>
          <a:lstStyle/>
          <a:p>
            <a:pPr algn="ctr"/>
            <a:r>
              <a:rPr lang="en-US" sz="1600" dirty="0">
                <a:solidFill>
                  <a:schemeClr val="tx1"/>
                </a:solidFill>
                <a:latin typeface="Georgia" panose="02040502050405020303" pitchFamily="18" charset="0"/>
              </a:rPr>
              <a:t>Outpatient Procedure and region with the highest claimed amount.</a:t>
            </a:r>
            <a:endParaRPr lang="en-IN" sz="16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228064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B5F78E2-9739-E207-6ADB-9BB134AAB3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E44F4A-9740-BD06-606B-AD4905306F80}"/>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3"/>
              </a:rPr>
              <a:t>icons8</a:t>
            </a:r>
            <a:r>
              <a:rPr lang="en-IN" sz="500"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BA91B065-7D86-D209-7EE6-EF887B543E56}"/>
              </a:ext>
            </a:extLst>
          </p:cNvPr>
          <p:cNvPicPr>
            <a:picLocks noChangeAspect="1"/>
          </p:cNvPicPr>
          <p:nvPr/>
        </p:nvPicPr>
        <p:blipFill>
          <a:blip r:embed="rId4"/>
          <a:stretch>
            <a:fillRect/>
          </a:stretch>
        </p:blipFill>
        <p:spPr>
          <a:xfrm>
            <a:off x="256033" y="877824"/>
            <a:ext cx="4114799" cy="2475506"/>
          </a:xfrm>
          <a:prstGeom prst="rect">
            <a:avLst/>
          </a:prstGeom>
          <a:ln>
            <a:solidFill>
              <a:schemeClr val="tx1"/>
            </a:solidFill>
          </a:ln>
        </p:spPr>
      </p:pic>
      <p:sp>
        <p:nvSpPr>
          <p:cNvPr id="11" name="TextBox 10">
            <a:extLst>
              <a:ext uri="{FF2B5EF4-FFF2-40B4-BE49-F238E27FC236}">
                <a16:creationId xmlns:a16="http://schemas.microsoft.com/office/drawing/2014/main" id="{C3FD4C47-5B8B-FE41-5471-0E8BBC98234A}"/>
              </a:ext>
            </a:extLst>
          </p:cNvPr>
          <p:cNvSpPr txBox="1"/>
          <p:nvPr/>
        </p:nvSpPr>
        <p:spPr>
          <a:xfrm>
            <a:off x="0" y="153583"/>
            <a:ext cx="9143999" cy="518091"/>
          </a:xfrm>
          <a:prstGeom prst="rect">
            <a:avLst/>
          </a:prstGeom>
          <a:noFill/>
        </p:spPr>
        <p:txBody>
          <a:bodyPr wrap="square" rtlCol="0">
            <a:spAutoFit/>
          </a:bodyPr>
          <a:lstStyle/>
          <a:p>
            <a:pPr algn="ctr">
              <a:lnSpc>
                <a:spcPts val="1425"/>
              </a:lnSpc>
            </a:pPr>
            <a:r>
              <a:rPr lang="en-US" sz="1600" b="1" i="1" dirty="0">
                <a:solidFill>
                  <a:srgbClr val="0D47A1"/>
                </a:solidFill>
                <a:effectLst/>
                <a:latin typeface="Georgia" panose="02040502050405020303" pitchFamily="18" charset="0"/>
              </a:rPr>
              <a:t>Highest Number of Procedures and Largest Differences between Claims and</a:t>
            </a:r>
          </a:p>
          <a:p>
            <a:pPr algn="ctr"/>
            <a:r>
              <a:rPr lang="en-US" sz="1600" b="1" i="1" dirty="0">
                <a:solidFill>
                  <a:srgbClr val="0D47A1"/>
                </a:solidFill>
                <a:effectLst/>
                <a:latin typeface="Georgia" panose="02040502050405020303" pitchFamily="18" charset="0"/>
              </a:rPr>
              <a:t> Reimbursements</a:t>
            </a:r>
          </a:p>
        </p:txBody>
      </p:sp>
      <p:sp>
        <p:nvSpPr>
          <p:cNvPr id="12" name="TextBox 11">
            <a:extLst>
              <a:ext uri="{FF2B5EF4-FFF2-40B4-BE49-F238E27FC236}">
                <a16:creationId xmlns:a16="http://schemas.microsoft.com/office/drawing/2014/main" id="{B710F95A-7C17-F9DB-B59E-55C03E93839C}"/>
              </a:ext>
            </a:extLst>
          </p:cNvPr>
          <p:cNvSpPr txBox="1"/>
          <p:nvPr/>
        </p:nvSpPr>
        <p:spPr>
          <a:xfrm>
            <a:off x="429769" y="3495472"/>
            <a:ext cx="7699247" cy="1200329"/>
          </a:xfrm>
          <a:prstGeom prst="rect">
            <a:avLst/>
          </a:prstGeom>
          <a:noFill/>
        </p:spPr>
        <p:txBody>
          <a:bodyPr wrap="square" rtlCol="0">
            <a:spAutoFit/>
          </a:bodyPr>
          <a:lstStyle/>
          <a:p>
            <a:pPr lvl="1"/>
            <a:r>
              <a:rPr lang="en-IN" b="1" dirty="0">
                <a:latin typeface="Georgia" panose="02040502050405020303" pitchFamily="18" charset="0"/>
              </a:rPr>
              <a:t>Process:</a:t>
            </a:r>
          </a:p>
          <a:p>
            <a:pPr marL="342900" lvl="2" indent="-342900" eaLnBrk="0" fontAlgn="base" hangingPunct="0">
              <a:spcBef>
                <a:spcPct val="0"/>
              </a:spcBef>
              <a:spcAft>
                <a:spcPct val="0"/>
              </a:spcAft>
              <a:buClrTx/>
              <a:buFont typeface="+mj-lt"/>
              <a:buAutoNum type="arabicPeriod"/>
            </a:pPr>
            <a:r>
              <a:rPr kumimoji="0" lang="en-US" altLang="en-US" i="0" u="none" strike="noStrike" cap="none" normalizeH="0" baseline="0" dirty="0">
                <a:ln>
                  <a:noFill/>
                </a:ln>
                <a:solidFill>
                  <a:srgbClr val="0D47A1"/>
                </a:solidFill>
                <a:effectLst/>
                <a:latin typeface="Georgia" panose="02040502050405020303" pitchFamily="18" charset="0"/>
              </a:rPr>
              <a:t>Find Claim Difference </a:t>
            </a:r>
            <a:r>
              <a:rPr kumimoji="0" lang="en-US" altLang="en-US" i="0" u="none" strike="noStrike" cap="none" normalizeH="0" baseline="0" dirty="0">
                <a:ln>
                  <a:noFill/>
                </a:ln>
                <a:solidFill>
                  <a:schemeClr val="tx1"/>
                </a:solidFill>
                <a:effectLst/>
                <a:latin typeface="Georgia" panose="02040502050405020303" pitchFamily="18" charset="0"/>
              </a:rPr>
              <a:t>– Compute max claim for each procedure.</a:t>
            </a:r>
          </a:p>
          <a:p>
            <a:pPr marL="342900" lvl="2" indent="-342900" eaLnBrk="0" fontAlgn="base" hangingPunct="0">
              <a:spcBef>
                <a:spcPct val="0"/>
              </a:spcBef>
              <a:spcAft>
                <a:spcPct val="0"/>
              </a:spcAft>
              <a:buClrTx/>
              <a:buFont typeface="+mj-lt"/>
              <a:buAutoNum type="arabicPeriod"/>
            </a:pPr>
            <a:r>
              <a:rPr kumimoji="0" lang="en-US" altLang="en-US" i="0" u="none" strike="noStrike" cap="none" normalizeH="0" baseline="0" dirty="0">
                <a:ln>
                  <a:noFill/>
                </a:ln>
                <a:solidFill>
                  <a:srgbClr val="0D47A1"/>
                </a:solidFill>
                <a:effectLst/>
                <a:latin typeface="Georgia" panose="02040502050405020303" pitchFamily="18" charset="0"/>
              </a:rPr>
              <a:t>Count Occurrences </a:t>
            </a:r>
            <a:r>
              <a:rPr kumimoji="0" lang="en-US" altLang="en-US" i="0" u="none" strike="noStrike" cap="none" normalizeH="0" baseline="0" dirty="0">
                <a:ln>
                  <a:noFill/>
                </a:ln>
                <a:solidFill>
                  <a:schemeClr val="tx1"/>
                </a:solidFill>
                <a:effectLst/>
                <a:latin typeface="Georgia" panose="02040502050405020303" pitchFamily="18" charset="0"/>
              </a:rPr>
              <a:t>– Get the frequency of each procedure.</a:t>
            </a:r>
          </a:p>
          <a:p>
            <a:pPr marL="342900" lvl="2" indent="-342900" eaLnBrk="0" fontAlgn="base" hangingPunct="0">
              <a:spcBef>
                <a:spcPct val="0"/>
              </a:spcBef>
              <a:spcAft>
                <a:spcPct val="0"/>
              </a:spcAft>
              <a:buClrTx/>
              <a:buFont typeface="+mj-lt"/>
              <a:buAutoNum type="arabicPeriod"/>
            </a:pPr>
            <a:r>
              <a:rPr kumimoji="0" lang="en-US" altLang="en-US" i="0" u="none" strike="noStrike" cap="none" normalizeH="0" baseline="0" dirty="0">
                <a:ln>
                  <a:noFill/>
                </a:ln>
                <a:solidFill>
                  <a:srgbClr val="0D47A1"/>
                </a:solidFill>
                <a:effectLst/>
                <a:latin typeface="Georgia" panose="02040502050405020303" pitchFamily="18" charset="0"/>
              </a:rPr>
              <a:t>Rank Procedures </a:t>
            </a:r>
            <a:r>
              <a:rPr kumimoji="0" lang="en-US" altLang="en-US" i="0" u="none" strike="noStrike" cap="none" normalizeH="0" baseline="0" dirty="0">
                <a:ln>
                  <a:noFill/>
                </a:ln>
                <a:solidFill>
                  <a:schemeClr val="tx1"/>
                </a:solidFill>
                <a:effectLst/>
                <a:latin typeface="Georgia" panose="02040502050405020303" pitchFamily="18" charset="0"/>
              </a:rPr>
              <a:t>– Rank by claim difference (highest first).</a:t>
            </a:r>
          </a:p>
          <a:p>
            <a:pPr marL="342900" lvl="2" indent="-342900" eaLnBrk="0" fontAlgn="base" hangingPunct="0">
              <a:spcBef>
                <a:spcPct val="0"/>
              </a:spcBef>
              <a:spcAft>
                <a:spcPct val="0"/>
              </a:spcAft>
              <a:buClrTx/>
              <a:buFont typeface="+mj-lt"/>
              <a:buAutoNum type="arabicPeriod"/>
            </a:pPr>
            <a:r>
              <a:rPr kumimoji="0" lang="en-US" altLang="en-US" i="0" u="none" strike="noStrike" cap="none" normalizeH="0" baseline="0" dirty="0">
                <a:ln>
                  <a:noFill/>
                </a:ln>
                <a:solidFill>
                  <a:srgbClr val="0D47A1"/>
                </a:solidFill>
                <a:effectLst/>
                <a:latin typeface="Georgia" panose="02040502050405020303" pitchFamily="18" charset="0"/>
              </a:rPr>
              <a:t>Sort &amp; Retrieve </a:t>
            </a:r>
            <a:r>
              <a:rPr kumimoji="0" lang="en-US" altLang="en-US" i="0" u="none" strike="noStrike" cap="none" normalizeH="0" baseline="0" dirty="0">
                <a:ln>
                  <a:noFill/>
                </a:ln>
                <a:solidFill>
                  <a:schemeClr val="tx1"/>
                </a:solidFill>
                <a:effectLst/>
                <a:latin typeface="Georgia" panose="02040502050405020303" pitchFamily="18" charset="0"/>
              </a:rPr>
              <a:t>– Order by rank and extract top procedures. </a:t>
            </a:r>
            <a:endParaRPr lang="en-IN" dirty="0">
              <a:latin typeface="Georgia" panose="02040502050405020303" pitchFamily="18" charset="0"/>
            </a:endParaRPr>
          </a:p>
        </p:txBody>
      </p:sp>
      <p:pic>
        <p:nvPicPr>
          <p:cNvPr id="17" name="Picture 16">
            <a:extLst>
              <a:ext uri="{FF2B5EF4-FFF2-40B4-BE49-F238E27FC236}">
                <a16:creationId xmlns:a16="http://schemas.microsoft.com/office/drawing/2014/main" id="{E0E2F830-487D-5027-1127-D5B5B8964CA3}"/>
              </a:ext>
            </a:extLst>
          </p:cNvPr>
          <p:cNvPicPr>
            <a:picLocks noChangeAspect="1"/>
          </p:cNvPicPr>
          <p:nvPr/>
        </p:nvPicPr>
        <p:blipFill>
          <a:blip r:embed="rId5"/>
          <a:stretch>
            <a:fillRect/>
          </a:stretch>
        </p:blipFill>
        <p:spPr>
          <a:xfrm>
            <a:off x="4571999" y="877824"/>
            <a:ext cx="4389121" cy="2475506"/>
          </a:xfrm>
          <a:prstGeom prst="rect">
            <a:avLst/>
          </a:prstGeom>
          <a:ln>
            <a:solidFill>
              <a:schemeClr val="tx1"/>
            </a:solidFill>
          </a:ln>
        </p:spPr>
      </p:pic>
    </p:spTree>
    <p:extLst>
      <p:ext uri="{BB962C8B-B14F-4D97-AF65-F5344CB8AC3E}">
        <p14:creationId xmlns:p14="http://schemas.microsoft.com/office/powerpoint/2010/main" val="1650258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4E881C7-C114-7041-A4D7-CB6A94A56B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7BFC2B-7006-B8F8-8A3F-A9AB0CE00977}"/>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9A95A191-E5AC-BF86-2BC7-AEC194B75D8F}"/>
              </a:ext>
            </a:extLst>
          </p:cNvPr>
          <p:cNvSpPr txBox="1"/>
          <p:nvPr/>
        </p:nvSpPr>
        <p:spPr>
          <a:xfrm>
            <a:off x="1847088" y="2110085"/>
            <a:ext cx="6135624" cy="461665"/>
          </a:xfrm>
          <a:prstGeom prst="rect">
            <a:avLst/>
          </a:prstGeom>
          <a:noFill/>
        </p:spPr>
        <p:txBody>
          <a:bodyPr wrap="square" rtlCol="0">
            <a:spAutoFit/>
          </a:bodyPr>
          <a:lstStyle/>
          <a:p>
            <a:r>
              <a:rPr lang="en-IN" sz="2400" b="1" dirty="0">
                <a:solidFill>
                  <a:srgbClr val="0D47A1"/>
                </a:solidFill>
                <a:latin typeface="Georgia" panose="02040502050405020303" pitchFamily="18" charset="0"/>
              </a:rPr>
              <a:t>Least Similar Providers and Region</a:t>
            </a:r>
          </a:p>
        </p:txBody>
      </p:sp>
    </p:spTree>
    <p:extLst>
      <p:ext uri="{BB962C8B-B14F-4D97-AF65-F5344CB8AC3E}">
        <p14:creationId xmlns:p14="http://schemas.microsoft.com/office/powerpoint/2010/main" val="3478018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745D0E13-5A5B-5188-4EA3-28FC50828E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0EC78D-ED21-9FA5-31EE-44A395CC656B}"/>
              </a:ext>
            </a:extLst>
          </p:cNvPr>
          <p:cNvSpPr txBox="1"/>
          <p:nvPr/>
        </p:nvSpPr>
        <p:spPr>
          <a:xfrm>
            <a:off x="310297" y="222981"/>
            <a:ext cx="3363631" cy="523220"/>
          </a:xfrm>
          <a:prstGeom prst="rect">
            <a:avLst/>
          </a:prstGeom>
          <a:noFill/>
        </p:spPr>
        <p:txBody>
          <a:bodyPr wrap="square" rtlCol="0">
            <a:spAutoFit/>
          </a:bodyPr>
          <a:lstStyle/>
          <a:p>
            <a:r>
              <a:rPr lang="en-IN" sz="2800" b="1" dirty="0">
                <a:solidFill>
                  <a:srgbClr val="0D47A1"/>
                </a:solidFill>
                <a:latin typeface="Georgia" panose="02040502050405020303" pitchFamily="18" charset="0"/>
                <a:sym typeface="PT Sans Narrow"/>
              </a:rPr>
              <a:t>Data Availability</a:t>
            </a:r>
          </a:p>
        </p:txBody>
      </p:sp>
      <p:grpSp>
        <p:nvGrpSpPr>
          <p:cNvPr id="26" name="Group 25">
            <a:extLst>
              <a:ext uri="{FF2B5EF4-FFF2-40B4-BE49-F238E27FC236}">
                <a16:creationId xmlns:a16="http://schemas.microsoft.com/office/drawing/2014/main" id="{3220F624-B3B1-33EA-C3F2-402A9ADB2AEF}"/>
              </a:ext>
            </a:extLst>
          </p:cNvPr>
          <p:cNvGrpSpPr/>
          <p:nvPr/>
        </p:nvGrpSpPr>
        <p:grpSpPr>
          <a:xfrm>
            <a:off x="595993" y="938894"/>
            <a:ext cx="8239422" cy="3646136"/>
            <a:chOff x="595993" y="1360788"/>
            <a:chExt cx="8239422" cy="3224241"/>
          </a:xfrm>
        </p:grpSpPr>
        <p:pic>
          <p:nvPicPr>
            <p:cNvPr id="11" name="Picture 10">
              <a:extLst>
                <a:ext uri="{FF2B5EF4-FFF2-40B4-BE49-F238E27FC236}">
                  <a16:creationId xmlns:a16="http://schemas.microsoft.com/office/drawing/2014/main" id="{FAA94BBE-E911-D113-0918-60FA2CE55895}"/>
                </a:ext>
              </a:extLst>
            </p:cNvPr>
            <p:cNvPicPr>
              <a:picLocks noChangeAspect="1"/>
            </p:cNvPicPr>
            <p:nvPr/>
          </p:nvPicPr>
          <p:blipFill>
            <a:blip r:embed="rId2"/>
            <a:stretch>
              <a:fillRect/>
            </a:stretch>
          </p:blipFill>
          <p:spPr>
            <a:xfrm>
              <a:off x="3498051" y="1417938"/>
              <a:ext cx="2452310" cy="3167089"/>
            </a:xfrm>
            <a:prstGeom prst="rect">
              <a:avLst/>
            </a:prstGeom>
          </p:spPr>
        </p:pic>
        <p:pic>
          <p:nvPicPr>
            <p:cNvPr id="13" name="Picture 12">
              <a:extLst>
                <a:ext uri="{FF2B5EF4-FFF2-40B4-BE49-F238E27FC236}">
                  <a16:creationId xmlns:a16="http://schemas.microsoft.com/office/drawing/2014/main" id="{18BC4141-D12F-3E6F-1A64-45939A7899AD}"/>
                </a:ext>
              </a:extLst>
            </p:cNvPr>
            <p:cNvPicPr>
              <a:picLocks noChangeAspect="1"/>
            </p:cNvPicPr>
            <p:nvPr/>
          </p:nvPicPr>
          <p:blipFill>
            <a:blip r:embed="rId3"/>
            <a:stretch>
              <a:fillRect/>
            </a:stretch>
          </p:blipFill>
          <p:spPr>
            <a:xfrm>
              <a:off x="661309" y="1417940"/>
              <a:ext cx="2356849" cy="1623195"/>
            </a:xfrm>
            <a:prstGeom prst="rect">
              <a:avLst/>
            </a:prstGeom>
          </p:spPr>
        </p:pic>
        <p:pic>
          <p:nvPicPr>
            <p:cNvPr id="15" name="Picture 14">
              <a:extLst>
                <a:ext uri="{FF2B5EF4-FFF2-40B4-BE49-F238E27FC236}">
                  <a16:creationId xmlns:a16="http://schemas.microsoft.com/office/drawing/2014/main" id="{6027627A-38B5-88F4-5302-929E2893B44C}"/>
                </a:ext>
              </a:extLst>
            </p:cNvPr>
            <p:cNvPicPr>
              <a:picLocks noChangeAspect="1"/>
            </p:cNvPicPr>
            <p:nvPr/>
          </p:nvPicPr>
          <p:blipFill>
            <a:blip r:embed="rId4"/>
            <a:stretch>
              <a:fillRect/>
            </a:stretch>
          </p:blipFill>
          <p:spPr>
            <a:xfrm>
              <a:off x="6430255" y="1417938"/>
              <a:ext cx="2405160" cy="3167089"/>
            </a:xfrm>
            <a:prstGeom prst="rect">
              <a:avLst/>
            </a:prstGeom>
          </p:spPr>
        </p:pic>
        <p:pic>
          <p:nvPicPr>
            <p:cNvPr id="17" name="Picture 16">
              <a:extLst>
                <a:ext uri="{FF2B5EF4-FFF2-40B4-BE49-F238E27FC236}">
                  <a16:creationId xmlns:a16="http://schemas.microsoft.com/office/drawing/2014/main" id="{87589626-89A8-DEEF-5B0F-4E6C81041737}"/>
                </a:ext>
              </a:extLst>
            </p:cNvPr>
            <p:cNvPicPr>
              <a:picLocks noChangeAspect="1"/>
            </p:cNvPicPr>
            <p:nvPr/>
          </p:nvPicPr>
          <p:blipFill>
            <a:blip r:embed="rId5"/>
            <a:stretch>
              <a:fillRect/>
            </a:stretch>
          </p:blipFill>
          <p:spPr>
            <a:xfrm>
              <a:off x="661309" y="3203697"/>
              <a:ext cx="2356849" cy="1381332"/>
            </a:xfrm>
            <a:prstGeom prst="rect">
              <a:avLst/>
            </a:prstGeom>
          </p:spPr>
        </p:pic>
        <p:sp>
          <p:nvSpPr>
            <p:cNvPr id="22" name="Oval 21">
              <a:extLst>
                <a:ext uri="{FF2B5EF4-FFF2-40B4-BE49-F238E27FC236}">
                  <a16:creationId xmlns:a16="http://schemas.microsoft.com/office/drawing/2014/main" id="{856051FB-F9EE-78D4-3577-A8757A5B082B}"/>
                </a:ext>
              </a:extLst>
            </p:cNvPr>
            <p:cNvSpPr/>
            <p:nvPr/>
          </p:nvSpPr>
          <p:spPr>
            <a:xfrm>
              <a:off x="595994" y="1360788"/>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04D1C34B-9BB2-C87D-81D0-AAEB957D7548}"/>
                </a:ext>
              </a:extLst>
            </p:cNvPr>
            <p:cNvSpPr/>
            <p:nvPr/>
          </p:nvSpPr>
          <p:spPr>
            <a:xfrm>
              <a:off x="595993" y="3146546"/>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1CB5D739-F2F5-DDB1-FA31-930E00EE0D4F}"/>
                </a:ext>
              </a:extLst>
            </p:cNvPr>
            <p:cNvSpPr/>
            <p:nvPr/>
          </p:nvSpPr>
          <p:spPr>
            <a:xfrm>
              <a:off x="3432736" y="1360788"/>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896E983-D237-11B9-4C65-542C53F97230}"/>
                </a:ext>
              </a:extLst>
            </p:cNvPr>
            <p:cNvSpPr/>
            <p:nvPr/>
          </p:nvSpPr>
          <p:spPr>
            <a:xfrm>
              <a:off x="6364939" y="1417938"/>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38519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F929EC29-A152-01D1-2396-EC9C38BCEF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6D7CAB-3563-ADB3-2B30-0E0BBB0EFF6B}"/>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5" name="Rectangle 1">
            <a:extLst>
              <a:ext uri="{FF2B5EF4-FFF2-40B4-BE49-F238E27FC236}">
                <a16:creationId xmlns:a16="http://schemas.microsoft.com/office/drawing/2014/main" id="{19947FC0-3570-F88D-A267-EB9C446868A4}"/>
              </a:ext>
            </a:extLst>
          </p:cNvPr>
          <p:cNvSpPr>
            <a:spLocks noChangeArrowheads="1"/>
          </p:cNvSpPr>
          <p:nvPr/>
        </p:nvSpPr>
        <p:spPr bwMode="auto">
          <a:xfrm>
            <a:off x="841248" y="719901"/>
            <a:ext cx="543153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b="1" i="0" u="none" strike="noStrike" cap="none" normalizeH="0" baseline="0" dirty="0">
                <a:ln>
                  <a:noFill/>
                </a:ln>
                <a:solidFill>
                  <a:schemeClr val="tx1"/>
                </a:solidFill>
                <a:effectLst/>
                <a:latin typeface="Georgia" panose="02040502050405020303" pitchFamily="18" charset="0"/>
              </a:rPr>
              <a:t>Step-by-Step Process</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1: </a:t>
            </a:r>
            <a:r>
              <a:rPr kumimoji="0" lang="en-US" altLang="en-US" i="0" u="none" strike="noStrike" cap="none" normalizeH="0" baseline="0" dirty="0">
                <a:ln>
                  <a:noFill/>
                </a:ln>
                <a:solidFill>
                  <a:schemeClr val="tx1"/>
                </a:solidFill>
                <a:effectLst/>
                <a:latin typeface="Georgia" panose="02040502050405020303" pitchFamily="18" charset="0"/>
              </a:rPr>
              <a:t>Select Key Features</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2: </a:t>
            </a:r>
            <a:r>
              <a:rPr kumimoji="0" lang="en-US" altLang="en-US" i="0" u="none" strike="noStrike" cap="none" normalizeH="0" baseline="0" dirty="0">
                <a:ln>
                  <a:noFill/>
                </a:ln>
                <a:solidFill>
                  <a:schemeClr val="tx1"/>
                </a:solidFill>
                <a:effectLst/>
                <a:latin typeface="Georgia" panose="02040502050405020303" pitchFamily="18" charset="0"/>
              </a:rPr>
              <a:t>Handle Missing Data</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3: </a:t>
            </a:r>
            <a:r>
              <a:rPr kumimoji="0" lang="en-US" altLang="en-US" i="0" u="none" strike="noStrike" cap="none" normalizeH="0" baseline="0" dirty="0">
                <a:ln>
                  <a:noFill/>
                </a:ln>
                <a:solidFill>
                  <a:schemeClr val="tx1"/>
                </a:solidFill>
                <a:effectLst/>
                <a:latin typeface="Georgia" panose="02040502050405020303" pitchFamily="18" charset="0"/>
              </a:rPr>
              <a:t>Standardize the Data</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4: </a:t>
            </a:r>
            <a:r>
              <a:rPr kumimoji="0" lang="en-US" altLang="en-US" i="0" u="none" strike="noStrike" cap="none" normalizeH="0" baseline="0" dirty="0">
                <a:ln>
                  <a:noFill/>
                </a:ln>
                <a:solidFill>
                  <a:schemeClr val="tx1"/>
                </a:solidFill>
                <a:effectLst/>
                <a:latin typeface="Georgia" panose="02040502050405020303" pitchFamily="18" charset="0"/>
              </a:rPr>
              <a:t>Apply PCA (Dimensionality Reduction)</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5: </a:t>
            </a:r>
            <a:r>
              <a:rPr kumimoji="0" lang="en-US" altLang="en-US" i="0" u="none" strike="noStrike" cap="none" normalizeH="0" baseline="0" dirty="0">
                <a:ln>
                  <a:noFill/>
                </a:ln>
                <a:solidFill>
                  <a:schemeClr val="tx1"/>
                </a:solidFill>
                <a:effectLst/>
                <a:latin typeface="Georgia" panose="02040502050405020303" pitchFamily="18" charset="0"/>
              </a:rPr>
              <a:t>Perform K-Means Clustering</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6: </a:t>
            </a:r>
            <a:r>
              <a:rPr kumimoji="0" lang="en-US" altLang="en-US" i="0" u="none" strike="noStrike" cap="none" normalizeH="0" baseline="0" dirty="0">
                <a:ln>
                  <a:noFill/>
                </a:ln>
                <a:solidFill>
                  <a:schemeClr val="tx1"/>
                </a:solidFill>
                <a:effectLst/>
                <a:latin typeface="Georgia" panose="02040502050405020303" pitchFamily="18" charset="0"/>
              </a:rPr>
              <a:t>Measure Distance from Cluster Centers</a:t>
            </a:r>
          </a:p>
          <a:p>
            <a:pPr marL="285750" lvl="4" indent="-285750" eaLnBrk="0" fontAlgn="base" hangingPunct="0">
              <a:spcBef>
                <a:spcPct val="0"/>
              </a:spcBef>
              <a:spcAft>
                <a:spcPts val="60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Georgia" panose="02040502050405020303" pitchFamily="18" charset="0"/>
              </a:rPr>
              <a:t>Step 7: </a:t>
            </a:r>
            <a:r>
              <a:rPr kumimoji="0" lang="en-US" altLang="en-US" i="0" u="none" strike="noStrike" cap="none" normalizeH="0" baseline="0" dirty="0">
                <a:ln>
                  <a:noFill/>
                </a:ln>
                <a:solidFill>
                  <a:schemeClr val="tx1"/>
                </a:solidFill>
                <a:effectLst/>
                <a:latin typeface="Georgia" panose="02040502050405020303" pitchFamily="18" charset="0"/>
              </a:rPr>
              <a:t>Identify Least Similar Providers</a:t>
            </a:r>
          </a:p>
        </p:txBody>
      </p:sp>
      <p:sp>
        <p:nvSpPr>
          <p:cNvPr id="7" name="Rectangle 3">
            <a:extLst>
              <a:ext uri="{FF2B5EF4-FFF2-40B4-BE49-F238E27FC236}">
                <a16:creationId xmlns:a16="http://schemas.microsoft.com/office/drawing/2014/main" id="{50251ADF-3ABA-7F14-BEF8-483A75B917C9}"/>
              </a:ext>
            </a:extLst>
          </p:cNvPr>
          <p:cNvSpPr>
            <a:spLocks noChangeArrowheads="1"/>
          </p:cNvSpPr>
          <p:nvPr/>
        </p:nvSpPr>
        <p:spPr bwMode="auto">
          <a:xfrm>
            <a:off x="841248" y="3320790"/>
            <a:ext cx="7827264"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ts val="600"/>
              </a:spcAft>
              <a:buClrTx/>
              <a:buSzTx/>
              <a:tabLst/>
            </a:pPr>
            <a:r>
              <a:rPr kumimoji="0" lang="en-US" altLang="en-US" b="0" i="0" u="none" strike="noStrike" cap="none" normalizeH="0" baseline="0" dirty="0">
                <a:ln>
                  <a:noFill/>
                </a:ln>
                <a:solidFill>
                  <a:srgbClr val="0D47A1"/>
                </a:solidFill>
                <a:effectLst/>
                <a:latin typeface="Georgia" panose="02040502050405020303" pitchFamily="18" charset="0"/>
              </a:rPr>
              <a:t>The least similar providers may have:</a:t>
            </a:r>
          </a:p>
          <a:p>
            <a:pPr marL="285750" marR="0" lvl="0" indent="-2857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Georgia" panose="02040502050405020303" pitchFamily="18" charset="0"/>
              </a:rPr>
              <a:t>Unusual billing patterns</a:t>
            </a:r>
          </a:p>
          <a:p>
            <a:pPr marL="285750" marR="0" lvl="0" indent="-2857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Georgia" panose="02040502050405020303" pitchFamily="18" charset="0"/>
              </a:rPr>
              <a:t>Specialized treatments or higher costs</a:t>
            </a:r>
          </a:p>
          <a:p>
            <a:pPr marL="285750" marR="0" lvl="0" indent="-2857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Georgia" panose="02040502050405020303" pitchFamily="18" charset="0"/>
              </a:rPr>
              <a:t>Potential data anomalies or fraud</a:t>
            </a:r>
          </a:p>
        </p:txBody>
      </p:sp>
      <p:sp>
        <p:nvSpPr>
          <p:cNvPr id="8" name="TextBox 7">
            <a:extLst>
              <a:ext uri="{FF2B5EF4-FFF2-40B4-BE49-F238E27FC236}">
                <a16:creationId xmlns:a16="http://schemas.microsoft.com/office/drawing/2014/main" id="{375801B9-2507-3417-60B0-611C841F7A68}"/>
              </a:ext>
            </a:extLst>
          </p:cNvPr>
          <p:cNvSpPr txBox="1"/>
          <p:nvPr/>
        </p:nvSpPr>
        <p:spPr>
          <a:xfrm>
            <a:off x="0" y="199004"/>
            <a:ext cx="9143999" cy="274499"/>
          </a:xfrm>
          <a:prstGeom prst="rect">
            <a:avLst/>
          </a:prstGeom>
          <a:noFill/>
        </p:spPr>
        <p:txBody>
          <a:bodyPr wrap="square" rtlCol="0">
            <a:spAutoFit/>
          </a:bodyPr>
          <a:lstStyle/>
          <a:p>
            <a:pPr algn="ctr">
              <a:lnSpc>
                <a:spcPts val="1425"/>
              </a:lnSpc>
            </a:pPr>
            <a:r>
              <a:rPr lang="en-US" sz="1600" b="1" i="1" dirty="0">
                <a:solidFill>
                  <a:srgbClr val="0D47A1"/>
                </a:solidFill>
                <a:effectLst/>
                <a:latin typeface="Georgia" panose="02040502050405020303" pitchFamily="18" charset="0"/>
              </a:rPr>
              <a:t>Least Similar Providers</a:t>
            </a:r>
          </a:p>
        </p:txBody>
      </p:sp>
    </p:spTree>
    <p:extLst>
      <p:ext uri="{BB962C8B-B14F-4D97-AF65-F5344CB8AC3E}">
        <p14:creationId xmlns:p14="http://schemas.microsoft.com/office/powerpoint/2010/main" val="43886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3E479594-CD99-2F3A-1134-F198B9F164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72598B-6D03-11EF-6B5A-AC627E7B29F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67EB6143-A029-C200-88E1-00F3BBE796D9}"/>
              </a:ext>
            </a:extLst>
          </p:cNvPr>
          <p:cNvSpPr txBox="1"/>
          <p:nvPr/>
        </p:nvSpPr>
        <p:spPr>
          <a:xfrm>
            <a:off x="0" y="199004"/>
            <a:ext cx="9143999" cy="274499"/>
          </a:xfrm>
          <a:prstGeom prst="rect">
            <a:avLst/>
          </a:prstGeom>
          <a:noFill/>
        </p:spPr>
        <p:txBody>
          <a:bodyPr wrap="square" rtlCol="0">
            <a:spAutoFit/>
          </a:bodyPr>
          <a:lstStyle/>
          <a:p>
            <a:pPr algn="ctr">
              <a:lnSpc>
                <a:spcPts val="1425"/>
              </a:lnSpc>
            </a:pPr>
            <a:r>
              <a:rPr lang="en-US" sz="1600" b="1" i="1" dirty="0">
                <a:solidFill>
                  <a:srgbClr val="0D47A1"/>
                </a:solidFill>
                <a:effectLst/>
                <a:latin typeface="Georgia" panose="02040502050405020303" pitchFamily="18" charset="0"/>
              </a:rPr>
              <a:t>Least Similar Providers</a:t>
            </a:r>
          </a:p>
        </p:txBody>
      </p:sp>
      <p:pic>
        <p:nvPicPr>
          <p:cNvPr id="9" name="Picture 8">
            <a:extLst>
              <a:ext uri="{FF2B5EF4-FFF2-40B4-BE49-F238E27FC236}">
                <a16:creationId xmlns:a16="http://schemas.microsoft.com/office/drawing/2014/main" id="{63D5C385-A021-4B11-B43C-7AE49152DB48}"/>
              </a:ext>
            </a:extLst>
          </p:cNvPr>
          <p:cNvPicPr>
            <a:picLocks noChangeAspect="1"/>
          </p:cNvPicPr>
          <p:nvPr/>
        </p:nvPicPr>
        <p:blipFill>
          <a:blip r:embed="rId3"/>
          <a:stretch>
            <a:fillRect/>
          </a:stretch>
        </p:blipFill>
        <p:spPr>
          <a:xfrm>
            <a:off x="4668403" y="720233"/>
            <a:ext cx="4352774" cy="3233967"/>
          </a:xfrm>
          <a:prstGeom prst="rect">
            <a:avLst/>
          </a:prstGeom>
        </p:spPr>
      </p:pic>
      <p:pic>
        <p:nvPicPr>
          <p:cNvPr id="11" name="Picture 10">
            <a:extLst>
              <a:ext uri="{FF2B5EF4-FFF2-40B4-BE49-F238E27FC236}">
                <a16:creationId xmlns:a16="http://schemas.microsoft.com/office/drawing/2014/main" id="{BEE2B5EA-6670-1FF0-5BDF-BAEE874A5641}"/>
              </a:ext>
            </a:extLst>
          </p:cNvPr>
          <p:cNvPicPr>
            <a:picLocks noChangeAspect="1"/>
          </p:cNvPicPr>
          <p:nvPr/>
        </p:nvPicPr>
        <p:blipFill>
          <a:blip r:embed="rId4"/>
          <a:stretch>
            <a:fillRect/>
          </a:stretch>
        </p:blipFill>
        <p:spPr>
          <a:xfrm>
            <a:off x="122823" y="720233"/>
            <a:ext cx="4449177" cy="3233343"/>
          </a:xfrm>
          <a:prstGeom prst="rect">
            <a:avLst/>
          </a:prstGeom>
          <a:ln>
            <a:solidFill>
              <a:schemeClr val="tx1"/>
            </a:solidFill>
          </a:ln>
        </p:spPr>
      </p:pic>
      <p:sp>
        <p:nvSpPr>
          <p:cNvPr id="12" name="TextBox 11">
            <a:extLst>
              <a:ext uri="{FF2B5EF4-FFF2-40B4-BE49-F238E27FC236}">
                <a16:creationId xmlns:a16="http://schemas.microsoft.com/office/drawing/2014/main" id="{F0484964-7D16-5B71-66DD-4594D22A2196}"/>
              </a:ext>
            </a:extLst>
          </p:cNvPr>
          <p:cNvSpPr txBox="1"/>
          <p:nvPr/>
        </p:nvSpPr>
        <p:spPr>
          <a:xfrm>
            <a:off x="0" y="4177996"/>
            <a:ext cx="8622390" cy="307777"/>
          </a:xfrm>
          <a:prstGeom prst="rect">
            <a:avLst/>
          </a:prstGeom>
          <a:noFill/>
        </p:spPr>
        <p:txBody>
          <a:bodyPr wrap="square" rtlCol="0">
            <a:spAutoFit/>
          </a:bodyPr>
          <a:lstStyle/>
          <a:p>
            <a:pPr algn="ctr"/>
            <a:r>
              <a:rPr lang="en-IN" b="1" dirty="0">
                <a:latin typeface="Georgia" panose="02040502050405020303" pitchFamily="18" charset="0"/>
              </a:rPr>
              <a:t>Optimal K = 4</a:t>
            </a:r>
          </a:p>
        </p:txBody>
      </p:sp>
    </p:spTree>
    <p:extLst>
      <p:ext uri="{BB962C8B-B14F-4D97-AF65-F5344CB8AC3E}">
        <p14:creationId xmlns:p14="http://schemas.microsoft.com/office/powerpoint/2010/main" val="42905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0D3B1337-ED07-2360-F1C7-7AC483ED09C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8BC1577-44A2-E349-293B-AA285A578284}"/>
              </a:ext>
            </a:extLst>
          </p:cNvPr>
          <p:cNvSpPr txBox="1"/>
          <p:nvPr/>
        </p:nvSpPr>
        <p:spPr>
          <a:xfrm>
            <a:off x="0" y="199004"/>
            <a:ext cx="9143999" cy="280398"/>
          </a:xfrm>
          <a:prstGeom prst="rect">
            <a:avLst/>
          </a:prstGeom>
          <a:noFill/>
        </p:spPr>
        <p:txBody>
          <a:bodyPr wrap="square" rtlCol="0">
            <a:spAutoFit/>
          </a:bodyPr>
          <a:lstStyle/>
          <a:p>
            <a:pPr algn="ctr">
              <a:lnSpc>
                <a:spcPts val="1425"/>
              </a:lnSpc>
            </a:pPr>
            <a:r>
              <a:rPr lang="en-US" sz="1800" b="1" i="1" dirty="0">
                <a:solidFill>
                  <a:srgbClr val="0D47A1"/>
                </a:solidFill>
                <a:effectLst/>
                <a:latin typeface="Georgia" panose="02040502050405020303" pitchFamily="18" charset="0"/>
              </a:rPr>
              <a:t>Least Similar Providers</a:t>
            </a:r>
          </a:p>
        </p:txBody>
      </p:sp>
      <p:sp>
        <p:nvSpPr>
          <p:cNvPr id="8" name="TextBox 7">
            <a:extLst>
              <a:ext uri="{FF2B5EF4-FFF2-40B4-BE49-F238E27FC236}">
                <a16:creationId xmlns:a16="http://schemas.microsoft.com/office/drawing/2014/main" id="{1DFB435E-DF5F-0F12-8D7C-727B873A7B8B}"/>
              </a:ext>
            </a:extLst>
          </p:cNvPr>
          <p:cNvSpPr txBox="1"/>
          <p:nvPr/>
        </p:nvSpPr>
        <p:spPr>
          <a:xfrm>
            <a:off x="5188277" y="2057400"/>
            <a:ext cx="3883699" cy="2400657"/>
          </a:xfrm>
          <a:prstGeom prst="rect">
            <a:avLst/>
          </a:prstGeom>
          <a:noFill/>
        </p:spPr>
        <p:txBody>
          <a:bodyPr wrap="square" rtlCol="0">
            <a:spAutoFit/>
          </a:bodyPr>
          <a:lstStyle/>
          <a:p>
            <a:pPr>
              <a:spcAft>
                <a:spcPts val="600"/>
              </a:spcAft>
            </a:pPr>
            <a:r>
              <a:rPr lang="en-US" sz="1200" b="1" dirty="0">
                <a:solidFill>
                  <a:srgbClr val="0D47A1"/>
                </a:solidFill>
                <a:latin typeface="Georgia" panose="02040502050405020303" pitchFamily="18" charset="0"/>
              </a:rPr>
              <a:t>Insights:</a:t>
            </a:r>
          </a:p>
          <a:p>
            <a:pPr marL="171450" indent="-171450">
              <a:spcAft>
                <a:spcPts val="600"/>
              </a:spcAft>
              <a:buFont typeface="Arial" panose="020B0604020202020204" pitchFamily="34" charset="0"/>
              <a:buChar char="•"/>
            </a:pPr>
            <a:r>
              <a:rPr lang="en-US" sz="1200" dirty="0">
                <a:latin typeface="Georgia" panose="02040502050405020303" pitchFamily="18" charset="0"/>
              </a:rPr>
              <a:t>Three hospitals (Hospital for Special Surgery, Stanford Hospital, Washington Hospital) are </a:t>
            </a:r>
            <a:r>
              <a:rPr lang="en-US" sz="1200" b="1" dirty="0">
                <a:latin typeface="Georgia" panose="02040502050405020303" pitchFamily="18" charset="0"/>
              </a:rPr>
              <a:t>outliers</a:t>
            </a:r>
            <a:r>
              <a:rPr lang="en-US" sz="1200" dirty="0">
                <a:latin typeface="Georgia" panose="02040502050405020303" pitchFamily="18" charset="0"/>
              </a:rPr>
              <a:t> with high DistanceToCenter values.</a:t>
            </a:r>
          </a:p>
          <a:p>
            <a:pPr marL="171450" indent="-171450">
              <a:spcAft>
                <a:spcPts val="600"/>
              </a:spcAft>
              <a:buFont typeface="Arial" panose="020B0604020202020204" pitchFamily="34" charset="0"/>
              <a:buChar char="•"/>
            </a:pPr>
            <a:r>
              <a:rPr lang="en-US" sz="1200" dirty="0">
                <a:latin typeface="Georgia" panose="02040502050405020303" pitchFamily="18" charset="0"/>
              </a:rPr>
              <a:t>Most providers follow similar cost patterns, while these outliers have distinct pricing structures.</a:t>
            </a:r>
          </a:p>
          <a:p>
            <a:pPr>
              <a:spcAft>
                <a:spcPts val="600"/>
              </a:spcAft>
            </a:pPr>
            <a:endParaRPr lang="en-US" sz="1200" dirty="0">
              <a:latin typeface="Georgia" panose="02040502050405020303" pitchFamily="18" charset="0"/>
            </a:endParaRPr>
          </a:p>
          <a:p>
            <a:pPr>
              <a:spcAft>
                <a:spcPts val="600"/>
              </a:spcAft>
            </a:pPr>
            <a:r>
              <a:rPr lang="en-IN" sz="1200" b="1" dirty="0">
                <a:solidFill>
                  <a:srgbClr val="0D47A1"/>
                </a:solidFill>
                <a:latin typeface="Georgia" panose="02040502050405020303" pitchFamily="18" charset="0"/>
              </a:rPr>
              <a:t>Recommendations:</a:t>
            </a:r>
          </a:p>
          <a:p>
            <a:pPr marL="171450" indent="-171450">
              <a:spcAft>
                <a:spcPts val="600"/>
              </a:spcAft>
              <a:buFont typeface="Arial" panose="020B0604020202020204" pitchFamily="34" charset="0"/>
              <a:buChar char="•"/>
            </a:pPr>
            <a:r>
              <a:rPr lang="en-IN" sz="1200" dirty="0">
                <a:latin typeface="Georgia" panose="02040502050405020303" pitchFamily="18" charset="0"/>
              </a:rPr>
              <a:t>Analyse cost structures to understand deviations.</a:t>
            </a:r>
          </a:p>
          <a:p>
            <a:pPr marL="171450" indent="-171450">
              <a:spcAft>
                <a:spcPts val="600"/>
              </a:spcAft>
              <a:buFont typeface="Arial" panose="020B0604020202020204" pitchFamily="34" charset="0"/>
              <a:buChar char="•"/>
            </a:pPr>
            <a:r>
              <a:rPr lang="en-IN" sz="1200" dirty="0">
                <a:latin typeface="Georgia" panose="02040502050405020303" pitchFamily="18" charset="0"/>
              </a:rPr>
              <a:t>Optimize costs if inefficiencies are found.</a:t>
            </a:r>
          </a:p>
        </p:txBody>
      </p:sp>
      <p:pic>
        <p:nvPicPr>
          <p:cNvPr id="11" name="Picture 10">
            <a:extLst>
              <a:ext uri="{FF2B5EF4-FFF2-40B4-BE49-F238E27FC236}">
                <a16:creationId xmlns:a16="http://schemas.microsoft.com/office/drawing/2014/main" id="{51B227B9-91C1-261A-7730-4D730F39D0E9}"/>
              </a:ext>
            </a:extLst>
          </p:cNvPr>
          <p:cNvPicPr>
            <a:picLocks noChangeAspect="1"/>
          </p:cNvPicPr>
          <p:nvPr/>
        </p:nvPicPr>
        <p:blipFill>
          <a:blip r:embed="rId2"/>
          <a:stretch>
            <a:fillRect/>
          </a:stretch>
        </p:blipFill>
        <p:spPr>
          <a:xfrm>
            <a:off x="5188277" y="798167"/>
            <a:ext cx="3811678" cy="1217598"/>
          </a:xfrm>
          <a:prstGeom prst="rect">
            <a:avLst/>
          </a:prstGeom>
        </p:spPr>
      </p:pic>
      <p:pic>
        <p:nvPicPr>
          <p:cNvPr id="13" name="Picture 12">
            <a:extLst>
              <a:ext uri="{FF2B5EF4-FFF2-40B4-BE49-F238E27FC236}">
                <a16:creationId xmlns:a16="http://schemas.microsoft.com/office/drawing/2014/main" id="{9FD74432-9290-1477-EC3A-93405D191D2E}"/>
              </a:ext>
            </a:extLst>
          </p:cNvPr>
          <p:cNvPicPr>
            <a:picLocks noChangeAspect="1"/>
          </p:cNvPicPr>
          <p:nvPr/>
        </p:nvPicPr>
        <p:blipFill>
          <a:blip r:embed="rId3"/>
          <a:stretch>
            <a:fillRect/>
          </a:stretch>
        </p:blipFill>
        <p:spPr>
          <a:xfrm>
            <a:off x="144045" y="798167"/>
            <a:ext cx="4997857" cy="3692004"/>
          </a:xfrm>
          <a:prstGeom prst="rect">
            <a:avLst/>
          </a:prstGeom>
          <a:ln>
            <a:solidFill>
              <a:schemeClr val="tx1"/>
            </a:solidFill>
          </a:ln>
        </p:spPr>
      </p:pic>
    </p:spTree>
    <p:extLst>
      <p:ext uri="{BB962C8B-B14F-4D97-AF65-F5344CB8AC3E}">
        <p14:creationId xmlns:p14="http://schemas.microsoft.com/office/powerpoint/2010/main" val="1846761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25CA1A47-EF35-B3EA-A02F-033859EE14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3C75E7-36FF-4243-5513-EA6AB29A27E6}"/>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52D2E1AF-0A33-E252-9EA4-B928A4CA2317}"/>
              </a:ext>
            </a:extLst>
          </p:cNvPr>
          <p:cNvSpPr txBox="1"/>
          <p:nvPr/>
        </p:nvSpPr>
        <p:spPr>
          <a:xfrm>
            <a:off x="0" y="248636"/>
            <a:ext cx="9143999" cy="274499"/>
          </a:xfrm>
          <a:prstGeom prst="rect">
            <a:avLst/>
          </a:prstGeom>
          <a:noFill/>
        </p:spPr>
        <p:txBody>
          <a:bodyPr wrap="square" rtlCol="0">
            <a:spAutoFit/>
          </a:bodyPr>
          <a:lstStyle/>
          <a:p>
            <a:pPr algn="ctr">
              <a:lnSpc>
                <a:spcPts val="1425"/>
              </a:lnSpc>
            </a:pPr>
            <a:r>
              <a:rPr lang="en-US" sz="1600" b="1" i="1" dirty="0">
                <a:solidFill>
                  <a:srgbClr val="0D47A1"/>
                </a:solidFill>
                <a:effectLst/>
                <a:latin typeface="Georgia" panose="02040502050405020303" pitchFamily="18" charset="0"/>
              </a:rPr>
              <a:t>Least Similar Region</a:t>
            </a:r>
          </a:p>
        </p:txBody>
      </p:sp>
      <p:sp>
        <p:nvSpPr>
          <p:cNvPr id="6" name="Rectangle 3">
            <a:extLst>
              <a:ext uri="{FF2B5EF4-FFF2-40B4-BE49-F238E27FC236}">
                <a16:creationId xmlns:a16="http://schemas.microsoft.com/office/drawing/2014/main" id="{3251FE83-4E24-DD2F-A501-DAB02B45AFFC}"/>
              </a:ext>
            </a:extLst>
          </p:cNvPr>
          <p:cNvSpPr>
            <a:spLocks noChangeArrowheads="1"/>
          </p:cNvSpPr>
          <p:nvPr/>
        </p:nvSpPr>
        <p:spPr bwMode="auto">
          <a:xfrm>
            <a:off x="581893" y="3134391"/>
            <a:ext cx="5073825"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b="0" i="0" u="none" strike="noStrike" cap="none" normalizeH="0" baseline="0" dirty="0">
                <a:ln>
                  <a:noFill/>
                </a:ln>
                <a:solidFill>
                  <a:srgbClr val="0D47A1"/>
                </a:solidFill>
                <a:effectLst/>
                <a:latin typeface="Georgia" panose="02040502050405020303" pitchFamily="18" charset="0"/>
              </a:rPr>
              <a:t>The least similar regions may have:</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Georgia" panose="02040502050405020303" pitchFamily="18" charset="0"/>
              </a:rPr>
              <a:t>Higher or lower-than-average costs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Georgia" panose="02040502050405020303" pitchFamily="18" charset="0"/>
              </a:rPr>
              <a:t>Differences in healthcare policies or patient demographics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Georgia" panose="02040502050405020303" pitchFamily="18" charset="0"/>
              </a:rPr>
              <a:t>Outlier hospitals with unique billing practices</a:t>
            </a:r>
          </a:p>
        </p:txBody>
      </p:sp>
      <p:sp>
        <p:nvSpPr>
          <p:cNvPr id="10" name="TextBox 9">
            <a:extLst>
              <a:ext uri="{FF2B5EF4-FFF2-40B4-BE49-F238E27FC236}">
                <a16:creationId xmlns:a16="http://schemas.microsoft.com/office/drawing/2014/main" id="{F36622FC-0DE2-53FF-9701-31ED7BC2701B}"/>
              </a:ext>
            </a:extLst>
          </p:cNvPr>
          <p:cNvSpPr txBox="1"/>
          <p:nvPr/>
        </p:nvSpPr>
        <p:spPr>
          <a:xfrm>
            <a:off x="581893" y="683322"/>
            <a:ext cx="7291091" cy="206210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b="1" i="0" u="none" strike="noStrike" cap="none" normalizeH="0" baseline="0" dirty="0">
                <a:ln>
                  <a:noFill/>
                </a:ln>
                <a:solidFill>
                  <a:schemeClr val="tx1"/>
                </a:solidFill>
                <a:effectLst/>
                <a:latin typeface="Georgia" panose="02040502050405020303" pitchFamily="18" charset="0"/>
              </a:rPr>
              <a:t>Step-by-Step Process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Step 1: </a:t>
            </a:r>
            <a:r>
              <a:rPr kumimoji="0" lang="en-US" altLang="en-US" i="0" u="none" strike="noStrike" cap="none" normalizeH="0" baseline="0" dirty="0">
                <a:ln>
                  <a:noFill/>
                </a:ln>
                <a:solidFill>
                  <a:schemeClr val="tx1"/>
                </a:solidFill>
                <a:effectLst/>
                <a:latin typeface="Georgia" panose="02040502050405020303" pitchFamily="18" charset="0"/>
              </a:rPr>
              <a:t>Group Data by Region</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Step 2: </a:t>
            </a:r>
            <a:r>
              <a:rPr kumimoji="0" lang="en-US" altLang="en-US" i="0" u="none" strike="noStrike" cap="none" normalizeH="0" baseline="0" dirty="0">
                <a:ln>
                  <a:noFill/>
                </a:ln>
                <a:solidFill>
                  <a:schemeClr val="tx1"/>
                </a:solidFill>
                <a:effectLst/>
                <a:latin typeface="Georgia" panose="02040502050405020303" pitchFamily="18" charset="0"/>
              </a:rPr>
              <a:t>Standardize the Data</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Step 3: </a:t>
            </a:r>
            <a:r>
              <a:rPr kumimoji="0" lang="en-US" altLang="en-US" i="0" u="none" strike="noStrike" cap="none" normalizeH="0" baseline="0" dirty="0">
                <a:ln>
                  <a:noFill/>
                </a:ln>
                <a:solidFill>
                  <a:schemeClr val="tx1"/>
                </a:solidFill>
                <a:effectLst/>
                <a:latin typeface="Georgia" panose="02040502050405020303" pitchFamily="18" charset="0"/>
              </a:rPr>
              <a:t>Apply PCA for Dimensionality Reduction</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Step 4: </a:t>
            </a:r>
            <a:r>
              <a:rPr kumimoji="0" lang="en-US" altLang="en-US" i="0" u="none" strike="noStrike" cap="none" normalizeH="0" baseline="0" dirty="0">
                <a:ln>
                  <a:noFill/>
                </a:ln>
                <a:solidFill>
                  <a:schemeClr val="tx1"/>
                </a:solidFill>
                <a:effectLst/>
                <a:latin typeface="Georgia" panose="02040502050405020303" pitchFamily="18" charset="0"/>
              </a:rPr>
              <a:t>Perform K-Means Clustering</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Step 5: </a:t>
            </a:r>
            <a:r>
              <a:rPr kumimoji="0" lang="en-US" altLang="en-US" i="0" u="none" strike="noStrike" cap="none" normalizeH="0" baseline="0" dirty="0">
                <a:ln>
                  <a:noFill/>
                </a:ln>
                <a:solidFill>
                  <a:schemeClr val="tx1"/>
                </a:solidFill>
                <a:effectLst/>
                <a:latin typeface="Georgia" panose="02040502050405020303" pitchFamily="18" charset="0"/>
              </a:rPr>
              <a:t>Measure Distance from Cluster Centers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Step 6: </a:t>
            </a:r>
            <a:r>
              <a:rPr kumimoji="0" lang="en-US" altLang="en-US" i="0" u="none" strike="noStrike" cap="none" normalizeH="0" baseline="0" dirty="0">
                <a:ln>
                  <a:noFill/>
                </a:ln>
                <a:solidFill>
                  <a:schemeClr val="tx1"/>
                </a:solidFill>
                <a:effectLst/>
                <a:latin typeface="Georgia" panose="02040502050405020303" pitchFamily="18" charset="0"/>
              </a:rPr>
              <a:t>Identify Least Similar Regions</a:t>
            </a:r>
          </a:p>
        </p:txBody>
      </p:sp>
    </p:spTree>
    <p:extLst>
      <p:ext uri="{BB962C8B-B14F-4D97-AF65-F5344CB8AC3E}">
        <p14:creationId xmlns:p14="http://schemas.microsoft.com/office/powerpoint/2010/main" val="2717390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6436EF3E-5681-5462-97C8-CED9AAEE4C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2B6666-02F9-5F3C-D6DD-6180B555FFE8}"/>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63F734D8-0C0F-4AA9-6099-2834B8C42CAA}"/>
              </a:ext>
            </a:extLst>
          </p:cNvPr>
          <p:cNvSpPr txBox="1"/>
          <p:nvPr/>
        </p:nvSpPr>
        <p:spPr>
          <a:xfrm>
            <a:off x="-17405" y="165677"/>
            <a:ext cx="9143999" cy="274499"/>
          </a:xfrm>
          <a:prstGeom prst="rect">
            <a:avLst/>
          </a:prstGeom>
          <a:noFill/>
        </p:spPr>
        <p:txBody>
          <a:bodyPr wrap="square" rtlCol="0">
            <a:spAutoFit/>
          </a:bodyPr>
          <a:lstStyle/>
          <a:p>
            <a:pPr algn="ctr">
              <a:lnSpc>
                <a:spcPts val="1425"/>
              </a:lnSpc>
            </a:pPr>
            <a:r>
              <a:rPr lang="en-US" sz="1600" b="1" i="1" dirty="0">
                <a:solidFill>
                  <a:srgbClr val="0D47A1"/>
                </a:solidFill>
                <a:effectLst/>
                <a:latin typeface="Georgia" panose="02040502050405020303" pitchFamily="18" charset="0"/>
              </a:rPr>
              <a:t>Least Similar Region</a:t>
            </a:r>
          </a:p>
        </p:txBody>
      </p:sp>
      <p:pic>
        <p:nvPicPr>
          <p:cNvPr id="4" name="Picture 3">
            <a:extLst>
              <a:ext uri="{FF2B5EF4-FFF2-40B4-BE49-F238E27FC236}">
                <a16:creationId xmlns:a16="http://schemas.microsoft.com/office/drawing/2014/main" id="{C3258EBB-1BD7-1900-E9C0-171CC097E04A}"/>
              </a:ext>
            </a:extLst>
          </p:cNvPr>
          <p:cNvPicPr>
            <a:picLocks noChangeAspect="1"/>
          </p:cNvPicPr>
          <p:nvPr/>
        </p:nvPicPr>
        <p:blipFill>
          <a:blip r:embed="rId3"/>
          <a:stretch>
            <a:fillRect/>
          </a:stretch>
        </p:blipFill>
        <p:spPr>
          <a:xfrm>
            <a:off x="198665" y="622461"/>
            <a:ext cx="4014106" cy="3698422"/>
          </a:xfrm>
          <a:prstGeom prst="rect">
            <a:avLst/>
          </a:prstGeom>
          <a:ln>
            <a:solidFill>
              <a:schemeClr val="tx1"/>
            </a:solidFill>
          </a:ln>
        </p:spPr>
      </p:pic>
      <p:sp>
        <p:nvSpPr>
          <p:cNvPr id="9" name="TextBox 8">
            <a:extLst>
              <a:ext uri="{FF2B5EF4-FFF2-40B4-BE49-F238E27FC236}">
                <a16:creationId xmlns:a16="http://schemas.microsoft.com/office/drawing/2014/main" id="{6C9539A6-FD30-7668-54B8-531346304B69}"/>
              </a:ext>
            </a:extLst>
          </p:cNvPr>
          <p:cNvSpPr txBox="1"/>
          <p:nvPr/>
        </p:nvSpPr>
        <p:spPr>
          <a:xfrm>
            <a:off x="-17405" y="4396241"/>
            <a:ext cx="8622390" cy="307777"/>
          </a:xfrm>
          <a:prstGeom prst="rect">
            <a:avLst/>
          </a:prstGeom>
          <a:noFill/>
        </p:spPr>
        <p:txBody>
          <a:bodyPr wrap="square" rtlCol="0">
            <a:spAutoFit/>
          </a:bodyPr>
          <a:lstStyle/>
          <a:p>
            <a:pPr algn="ctr"/>
            <a:r>
              <a:rPr lang="en-IN" b="1" dirty="0">
                <a:latin typeface="Georgia" panose="02040502050405020303" pitchFamily="18" charset="0"/>
              </a:rPr>
              <a:t>Optimal K = 2</a:t>
            </a:r>
          </a:p>
        </p:txBody>
      </p:sp>
      <p:pic>
        <p:nvPicPr>
          <p:cNvPr id="12" name="Picture 11">
            <a:extLst>
              <a:ext uri="{FF2B5EF4-FFF2-40B4-BE49-F238E27FC236}">
                <a16:creationId xmlns:a16="http://schemas.microsoft.com/office/drawing/2014/main" id="{102CEA1F-E8D0-7645-91C2-7BF983D79129}"/>
              </a:ext>
            </a:extLst>
          </p:cNvPr>
          <p:cNvPicPr>
            <a:picLocks noChangeAspect="1"/>
          </p:cNvPicPr>
          <p:nvPr/>
        </p:nvPicPr>
        <p:blipFill>
          <a:blip r:embed="rId4"/>
          <a:stretch>
            <a:fillRect/>
          </a:stretch>
        </p:blipFill>
        <p:spPr>
          <a:xfrm>
            <a:off x="4293791" y="622461"/>
            <a:ext cx="4725082" cy="3698422"/>
          </a:xfrm>
          <a:prstGeom prst="rect">
            <a:avLst/>
          </a:prstGeom>
          <a:ln>
            <a:solidFill>
              <a:schemeClr val="tx1"/>
            </a:solidFill>
          </a:ln>
        </p:spPr>
      </p:pic>
    </p:spTree>
    <p:extLst>
      <p:ext uri="{BB962C8B-B14F-4D97-AF65-F5344CB8AC3E}">
        <p14:creationId xmlns:p14="http://schemas.microsoft.com/office/powerpoint/2010/main" val="184063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A775F55C-0E74-901A-143C-B305E18CF5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F7EC8E-7602-4637-8B6E-9F3C6923F1CC}"/>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FC6DA399-8AAF-107A-6438-A38FDB7F0753}"/>
              </a:ext>
            </a:extLst>
          </p:cNvPr>
          <p:cNvSpPr txBox="1"/>
          <p:nvPr/>
        </p:nvSpPr>
        <p:spPr>
          <a:xfrm>
            <a:off x="0" y="199004"/>
            <a:ext cx="9143999" cy="274499"/>
          </a:xfrm>
          <a:prstGeom prst="rect">
            <a:avLst/>
          </a:prstGeom>
          <a:noFill/>
        </p:spPr>
        <p:txBody>
          <a:bodyPr wrap="square" rtlCol="0">
            <a:spAutoFit/>
          </a:bodyPr>
          <a:lstStyle/>
          <a:p>
            <a:pPr algn="ctr">
              <a:lnSpc>
                <a:spcPts val="1425"/>
              </a:lnSpc>
            </a:pPr>
            <a:r>
              <a:rPr lang="en-US" sz="1600" b="1" i="1" dirty="0">
                <a:solidFill>
                  <a:srgbClr val="0D47A1"/>
                </a:solidFill>
                <a:effectLst/>
                <a:latin typeface="Georgia" panose="02040502050405020303" pitchFamily="18" charset="0"/>
              </a:rPr>
              <a:t>Least Similar Region</a:t>
            </a:r>
          </a:p>
        </p:txBody>
      </p:sp>
      <p:sp>
        <p:nvSpPr>
          <p:cNvPr id="9" name="TextBox 8">
            <a:extLst>
              <a:ext uri="{FF2B5EF4-FFF2-40B4-BE49-F238E27FC236}">
                <a16:creationId xmlns:a16="http://schemas.microsoft.com/office/drawing/2014/main" id="{19D49564-1FF4-6C82-A97B-FE5122962347}"/>
              </a:ext>
            </a:extLst>
          </p:cNvPr>
          <p:cNvSpPr txBox="1"/>
          <p:nvPr/>
        </p:nvSpPr>
        <p:spPr>
          <a:xfrm>
            <a:off x="4696230" y="1915009"/>
            <a:ext cx="4294480" cy="2585323"/>
          </a:xfrm>
          <a:prstGeom prst="rect">
            <a:avLst/>
          </a:prstGeom>
          <a:noFill/>
        </p:spPr>
        <p:txBody>
          <a:bodyPr wrap="square">
            <a:spAutoFit/>
          </a:bodyPr>
          <a:lstStyle/>
          <a:p>
            <a:pPr>
              <a:spcAft>
                <a:spcPts val="600"/>
              </a:spcAft>
            </a:pPr>
            <a:r>
              <a:rPr lang="en-US" sz="1200" b="1" dirty="0">
                <a:solidFill>
                  <a:srgbClr val="0D47A1"/>
                </a:solidFill>
                <a:latin typeface="Georgia" panose="02040502050405020303" pitchFamily="18" charset="0"/>
              </a:rPr>
              <a:t>Insights:</a:t>
            </a:r>
            <a:endParaRPr lang="en-US" sz="1200" dirty="0">
              <a:solidFill>
                <a:srgbClr val="0D47A1"/>
              </a:solidFill>
              <a:latin typeface="Georgia" panose="02040502050405020303" pitchFamily="18" charset="0"/>
            </a:endParaRPr>
          </a:p>
          <a:p>
            <a:pPr marL="171450" indent="-171450">
              <a:spcAft>
                <a:spcPts val="600"/>
              </a:spcAft>
              <a:buFont typeface="Arial" panose="020B0604020202020204" pitchFamily="34" charset="0"/>
              <a:buChar char="•"/>
            </a:pPr>
            <a:r>
              <a:rPr lang="en-US" sz="1200" dirty="0">
                <a:latin typeface="Georgia" panose="02040502050405020303" pitchFamily="18" charset="0"/>
              </a:rPr>
              <a:t>San Mateo County (CA), Bronx (NY), and Manhattan (NY) are the least similar hospital referral regions.</a:t>
            </a:r>
          </a:p>
          <a:p>
            <a:pPr marL="171450" indent="-171450">
              <a:spcAft>
                <a:spcPts val="1200"/>
              </a:spcAft>
              <a:buFont typeface="Arial" panose="020B0604020202020204" pitchFamily="34" charset="0"/>
              <a:buChar char="•"/>
            </a:pPr>
            <a:r>
              <a:rPr lang="en-US" sz="1200" dirty="0">
                <a:latin typeface="Georgia" panose="02040502050405020303" pitchFamily="18" charset="0"/>
              </a:rPr>
              <a:t>Outliers suggest </a:t>
            </a:r>
            <a:r>
              <a:rPr lang="en-US" sz="1200" b="1" dirty="0">
                <a:latin typeface="Georgia" panose="02040502050405020303" pitchFamily="18" charset="0"/>
              </a:rPr>
              <a:t>unique healthcare ecosystems</a:t>
            </a:r>
            <a:r>
              <a:rPr lang="en-US" sz="1200" dirty="0">
                <a:latin typeface="Georgia" panose="02040502050405020303" pitchFamily="18" charset="0"/>
              </a:rPr>
              <a:t>, possibly influenced by regional policies, income levels, or provider specialization.</a:t>
            </a:r>
          </a:p>
          <a:p>
            <a:pPr>
              <a:spcAft>
                <a:spcPts val="600"/>
              </a:spcAft>
            </a:pPr>
            <a:r>
              <a:rPr lang="en-US" sz="1200" b="1" dirty="0">
                <a:solidFill>
                  <a:srgbClr val="0D47A1"/>
                </a:solidFill>
                <a:latin typeface="Georgia" panose="02040502050405020303" pitchFamily="18" charset="0"/>
              </a:rPr>
              <a:t>Recommendations:</a:t>
            </a:r>
          </a:p>
          <a:p>
            <a:pPr marL="171450" indent="-171450">
              <a:spcAft>
                <a:spcPts val="600"/>
              </a:spcAft>
              <a:buFont typeface="Arial" panose="020B0604020202020204" pitchFamily="34" charset="0"/>
              <a:buChar char="•"/>
            </a:pPr>
            <a:r>
              <a:rPr lang="en-US" sz="1200" dirty="0">
                <a:latin typeface="Georgia" panose="02040502050405020303" pitchFamily="18" charset="0"/>
              </a:rPr>
              <a:t>Analyze regional healthcare policies &amp; costs to identify factors driving divergence.</a:t>
            </a:r>
          </a:p>
          <a:p>
            <a:pPr marL="171450" indent="-171450">
              <a:spcAft>
                <a:spcPts val="600"/>
              </a:spcAft>
              <a:buFont typeface="Arial" panose="020B0604020202020204" pitchFamily="34" charset="0"/>
              <a:buChar char="•"/>
            </a:pPr>
            <a:r>
              <a:rPr lang="en-US" sz="1200" dirty="0">
                <a:latin typeface="Georgia" panose="02040502050405020303" pitchFamily="18" charset="0"/>
              </a:rPr>
              <a:t>Investigate reimbursement rates &amp; hospital pricing to optimize cost efficiency.</a:t>
            </a:r>
          </a:p>
        </p:txBody>
      </p:sp>
      <p:pic>
        <p:nvPicPr>
          <p:cNvPr id="12" name="Picture 11">
            <a:extLst>
              <a:ext uri="{FF2B5EF4-FFF2-40B4-BE49-F238E27FC236}">
                <a16:creationId xmlns:a16="http://schemas.microsoft.com/office/drawing/2014/main" id="{AF1FCA50-BB42-A390-C9B7-0E598A5E718B}"/>
              </a:ext>
            </a:extLst>
          </p:cNvPr>
          <p:cNvPicPr>
            <a:picLocks noChangeAspect="1"/>
          </p:cNvPicPr>
          <p:nvPr/>
        </p:nvPicPr>
        <p:blipFill>
          <a:blip r:embed="rId3"/>
          <a:stretch>
            <a:fillRect/>
          </a:stretch>
        </p:blipFill>
        <p:spPr>
          <a:xfrm>
            <a:off x="4783814" y="783771"/>
            <a:ext cx="4206896" cy="1076617"/>
          </a:xfrm>
          <a:prstGeom prst="rect">
            <a:avLst/>
          </a:prstGeom>
        </p:spPr>
      </p:pic>
      <p:pic>
        <p:nvPicPr>
          <p:cNvPr id="16" name="Picture 15">
            <a:extLst>
              <a:ext uri="{FF2B5EF4-FFF2-40B4-BE49-F238E27FC236}">
                <a16:creationId xmlns:a16="http://schemas.microsoft.com/office/drawing/2014/main" id="{C6EF425D-9912-18BE-EFAE-267802639CD1}"/>
              </a:ext>
            </a:extLst>
          </p:cNvPr>
          <p:cNvPicPr>
            <a:picLocks noChangeAspect="1"/>
          </p:cNvPicPr>
          <p:nvPr/>
        </p:nvPicPr>
        <p:blipFill>
          <a:blip r:embed="rId4"/>
          <a:stretch>
            <a:fillRect/>
          </a:stretch>
        </p:blipFill>
        <p:spPr>
          <a:xfrm>
            <a:off x="81642" y="783771"/>
            <a:ext cx="4614587" cy="3861708"/>
          </a:xfrm>
          <a:prstGeom prst="rect">
            <a:avLst/>
          </a:prstGeom>
          <a:ln>
            <a:solidFill>
              <a:schemeClr val="tx1"/>
            </a:solidFill>
          </a:ln>
        </p:spPr>
      </p:pic>
    </p:spTree>
    <p:extLst>
      <p:ext uri="{BB962C8B-B14F-4D97-AF65-F5344CB8AC3E}">
        <p14:creationId xmlns:p14="http://schemas.microsoft.com/office/powerpoint/2010/main" val="342132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57EE7503-12F5-85FB-43BA-4450136608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9445A7-6A1C-1EED-64EA-21130144D522}"/>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EE3ED7EB-FCDC-CF07-1939-5D510585F1D6}"/>
              </a:ext>
            </a:extLst>
          </p:cNvPr>
          <p:cNvSpPr txBox="1"/>
          <p:nvPr/>
        </p:nvSpPr>
        <p:spPr>
          <a:xfrm>
            <a:off x="91440" y="1863864"/>
            <a:ext cx="8961119" cy="741357"/>
          </a:xfrm>
          <a:prstGeom prst="rect">
            <a:avLst/>
          </a:prstGeom>
          <a:noFill/>
        </p:spPr>
        <p:txBody>
          <a:bodyPr wrap="square" rtlCol="0">
            <a:spAutoFit/>
          </a:bodyPr>
          <a:lstStyle/>
          <a:p>
            <a:pPr algn="ctr">
              <a:lnSpc>
                <a:spcPct val="150000"/>
              </a:lnSpc>
            </a:pPr>
            <a:r>
              <a:rPr lang="en-US" sz="3200" b="1" dirty="0">
                <a:solidFill>
                  <a:srgbClr val="0D47A1"/>
                </a:solidFill>
                <a:latin typeface="Georgia" panose="02040502050405020303" pitchFamily="18" charset="0"/>
              </a:rPr>
              <a:t>Anomalous Provider Detection</a:t>
            </a:r>
            <a:endParaRPr lang="en-IN" sz="3200" b="1" dirty="0">
              <a:solidFill>
                <a:srgbClr val="0D47A1"/>
              </a:solidFill>
              <a:latin typeface="Georgia" panose="02040502050405020303" pitchFamily="18" charset="0"/>
            </a:endParaRPr>
          </a:p>
        </p:txBody>
      </p:sp>
    </p:spTree>
    <p:extLst>
      <p:ext uri="{BB962C8B-B14F-4D97-AF65-F5344CB8AC3E}">
        <p14:creationId xmlns:p14="http://schemas.microsoft.com/office/powerpoint/2010/main" val="1488467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B6909172-98CF-B3D4-1EB0-603D625C29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47B192-CF54-F2B4-8720-17EF6AC4698E}"/>
              </a:ext>
            </a:extLst>
          </p:cNvPr>
          <p:cNvSpPr txBox="1"/>
          <p:nvPr/>
        </p:nvSpPr>
        <p:spPr>
          <a:xfrm>
            <a:off x="1" y="269508"/>
            <a:ext cx="9144000" cy="400110"/>
          </a:xfrm>
          <a:prstGeom prst="rect">
            <a:avLst/>
          </a:prstGeom>
          <a:noFill/>
        </p:spPr>
        <p:txBody>
          <a:bodyPr wrap="square" rtlCol="0">
            <a:spAutoFit/>
          </a:bodyPr>
          <a:lstStyle/>
          <a:p>
            <a:pPr algn="ctr"/>
            <a:r>
              <a:rPr lang="en-IN" sz="2000" b="1" i="1" dirty="0">
                <a:solidFill>
                  <a:srgbClr val="0D47A1"/>
                </a:solidFill>
                <a:latin typeface="Georgia" panose="02040502050405020303" pitchFamily="18" charset="0"/>
              </a:rPr>
              <a:t>Identifying Anomalous Medicare Provider</a:t>
            </a:r>
          </a:p>
        </p:txBody>
      </p:sp>
      <p:sp>
        <p:nvSpPr>
          <p:cNvPr id="4" name="TextBox 3">
            <a:extLst>
              <a:ext uri="{FF2B5EF4-FFF2-40B4-BE49-F238E27FC236}">
                <a16:creationId xmlns:a16="http://schemas.microsoft.com/office/drawing/2014/main" id="{29E18420-22A4-6FE7-9821-5177ECC7238B}"/>
              </a:ext>
            </a:extLst>
          </p:cNvPr>
          <p:cNvSpPr txBox="1"/>
          <p:nvPr/>
        </p:nvSpPr>
        <p:spPr>
          <a:xfrm>
            <a:off x="334143" y="866274"/>
            <a:ext cx="8475713" cy="1477328"/>
          </a:xfrm>
          <a:prstGeom prst="rect">
            <a:avLst/>
          </a:prstGeom>
          <a:noFill/>
        </p:spPr>
        <p:txBody>
          <a:bodyPr wrap="square" rtlCol="0">
            <a:spAutoFit/>
          </a:bodyPr>
          <a:lstStyle/>
          <a:p>
            <a:pPr>
              <a:spcAft>
                <a:spcPts val="600"/>
              </a:spcAft>
            </a:pPr>
            <a:r>
              <a:rPr lang="en-IN" sz="1600" b="1" dirty="0">
                <a:latin typeface="Georgia" panose="02040502050405020303" pitchFamily="18" charset="0"/>
              </a:rPr>
              <a:t>Anomaly:</a:t>
            </a:r>
            <a:endParaRPr kumimoji="0" lang="en-US" altLang="en-US" sz="1600" b="1" i="0" u="none" strike="noStrike" cap="none" normalizeH="0" baseline="0" dirty="0">
              <a:ln>
                <a:noFill/>
              </a:ln>
              <a:solidFill>
                <a:schemeClr val="tx1"/>
              </a:solidFill>
              <a:effectLst/>
              <a:latin typeface="Georgia" panose="02040502050405020303" pitchFamily="18" charset="0"/>
            </a:endParaRP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Georgia" panose="02040502050405020303" pitchFamily="18" charset="0"/>
              </a:rPr>
              <a:t>Anomalies are unusual patterns in the dataset that significantly differ from normal records.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Georgia" panose="02040502050405020303" pitchFamily="18" charset="0"/>
              </a:rPr>
              <a:t>These could be provider with abnormally high medical costs, unusual procedures, or unexpected billing patterns. </a:t>
            </a:r>
            <a:endParaRPr lang="en-IN" sz="1600" dirty="0">
              <a:latin typeface="Georgia" panose="02040502050405020303" pitchFamily="18" charset="0"/>
            </a:endParaRPr>
          </a:p>
        </p:txBody>
      </p:sp>
      <p:sp>
        <p:nvSpPr>
          <p:cNvPr id="6" name="TextBox 5">
            <a:extLst>
              <a:ext uri="{FF2B5EF4-FFF2-40B4-BE49-F238E27FC236}">
                <a16:creationId xmlns:a16="http://schemas.microsoft.com/office/drawing/2014/main" id="{0F2339F5-98C0-1240-37C6-AFEF3ABB49B9}"/>
              </a:ext>
            </a:extLst>
          </p:cNvPr>
          <p:cNvSpPr txBox="1"/>
          <p:nvPr/>
        </p:nvSpPr>
        <p:spPr>
          <a:xfrm>
            <a:off x="334143" y="2780228"/>
            <a:ext cx="7781157" cy="1800493"/>
          </a:xfrm>
          <a:prstGeom prst="rect">
            <a:avLst/>
          </a:prstGeom>
          <a:noFill/>
        </p:spPr>
        <p:txBody>
          <a:bodyPr wrap="square" rtlCol="0">
            <a:spAutoFit/>
          </a:bodyPr>
          <a:lstStyle/>
          <a:p>
            <a:r>
              <a:rPr lang="en-US" sz="1600" b="1" dirty="0">
                <a:latin typeface="Georgia" panose="02040502050405020303" pitchFamily="18" charset="0"/>
              </a:rPr>
              <a:t>Approach Used</a:t>
            </a:r>
            <a:r>
              <a:rPr lang="en-US" sz="1600" b="1" dirty="0">
                <a:solidFill>
                  <a:srgbClr val="0D47A1"/>
                </a:solidFill>
                <a:latin typeface="Georgia" panose="02040502050405020303" pitchFamily="18" charset="0"/>
              </a:rPr>
              <a:t>: Isolation Forest</a:t>
            </a:r>
          </a:p>
          <a:p>
            <a:endParaRPr lang="en-US" sz="1600" dirty="0">
              <a:latin typeface="Georgia" panose="02040502050405020303" pitchFamily="18" charset="0"/>
            </a:endParaRPr>
          </a:p>
          <a:p>
            <a:pPr marL="285750" indent="-285750">
              <a:spcAft>
                <a:spcPts val="600"/>
              </a:spcAft>
              <a:buFont typeface="Arial" panose="020B0604020202020204" pitchFamily="34" charset="0"/>
              <a:buChar char="•"/>
            </a:pPr>
            <a:r>
              <a:rPr lang="en-US" sz="1600" dirty="0">
                <a:latin typeface="Georgia" panose="02040502050405020303" pitchFamily="18" charset="0"/>
              </a:rPr>
              <a:t>Used the Isolation Forest algorithm to detect anomalous patients.</a:t>
            </a:r>
          </a:p>
          <a:p>
            <a:pPr marL="285750" indent="-285750">
              <a:spcAft>
                <a:spcPts val="600"/>
              </a:spcAft>
              <a:buFont typeface="Arial" panose="020B0604020202020204" pitchFamily="34" charset="0"/>
              <a:buChar char="•"/>
            </a:pPr>
            <a:r>
              <a:rPr lang="en-US" sz="1600" dirty="0">
                <a:latin typeface="Georgia" panose="02040502050405020303" pitchFamily="18" charset="0"/>
              </a:rPr>
              <a:t>It assigns an Anomaly Score to each patient, where:</a:t>
            </a:r>
          </a:p>
          <a:p>
            <a:pPr marL="742950" lvl="1" indent="-285750">
              <a:spcAft>
                <a:spcPts val="600"/>
              </a:spcAft>
              <a:buFont typeface="Arial" panose="020B0604020202020204" pitchFamily="34" charset="0"/>
              <a:buChar char="•"/>
            </a:pPr>
            <a:r>
              <a:rPr lang="en-US" sz="1600" dirty="0">
                <a:latin typeface="Georgia" panose="02040502050405020303" pitchFamily="18" charset="0"/>
              </a:rPr>
              <a:t>-1 → Anomalous Patient</a:t>
            </a:r>
          </a:p>
          <a:p>
            <a:pPr marL="742950" lvl="1" indent="-285750">
              <a:spcAft>
                <a:spcPts val="600"/>
              </a:spcAft>
              <a:buFont typeface="Arial" panose="020B0604020202020204" pitchFamily="34" charset="0"/>
              <a:buChar char="•"/>
            </a:pPr>
            <a:r>
              <a:rPr lang="en-US" sz="1600" dirty="0">
                <a:latin typeface="Georgia" panose="02040502050405020303" pitchFamily="18" charset="0"/>
              </a:rPr>
              <a:t>1 → Normal Patient</a:t>
            </a:r>
            <a:endParaRPr lang="en-IN" sz="1600" dirty="0">
              <a:latin typeface="Georgia" panose="02040502050405020303" pitchFamily="18" charset="0"/>
            </a:endParaRPr>
          </a:p>
        </p:txBody>
      </p:sp>
    </p:spTree>
    <p:extLst>
      <p:ext uri="{BB962C8B-B14F-4D97-AF65-F5344CB8AC3E}">
        <p14:creationId xmlns:p14="http://schemas.microsoft.com/office/powerpoint/2010/main" val="454144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C64CF3B6-BEDC-CBD4-83A2-31C02ADA74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A4A9D1-96E9-268E-ED06-759C76AE0B32}"/>
              </a:ext>
            </a:extLst>
          </p:cNvPr>
          <p:cNvSpPr txBox="1"/>
          <p:nvPr/>
        </p:nvSpPr>
        <p:spPr>
          <a:xfrm>
            <a:off x="1" y="269508"/>
            <a:ext cx="9144000" cy="400110"/>
          </a:xfrm>
          <a:prstGeom prst="rect">
            <a:avLst/>
          </a:prstGeom>
          <a:noFill/>
        </p:spPr>
        <p:txBody>
          <a:bodyPr wrap="square" rtlCol="0">
            <a:spAutoFit/>
          </a:bodyPr>
          <a:lstStyle/>
          <a:p>
            <a:pPr algn="ctr"/>
            <a:r>
              <a:rPr lang="en-IN" sz="2000" b="1" i="1" dirty="0">
                <a:solidFill>
                  <a:srgbClr val="0D47A1"/>
                </a:solidFill>
                <a:latin typeface="Georgia" panose="02040502050405020303" pitchFamily="18" charset="0"/>
              </a:rPr>
              <a:t>Identifying Anomalous Medicare Patients</a:t>
            </a:r>
          </a:p>
        </p:txBody>
      </p:sp>
      <p:pic>
        <p:nvPicPr>
          <p:cNvPr id="5" name="Picture 4">
            <a:extLst>
              <a:ext uri="{FF2B5EF4-FFF2-40B4-BE49-F238E27FC236}">
                <a16:creationId xmlns:a16="http://schemas.microsoft.com/office/drawing/2014/main" id="{22600E97-613A-0F2A-5948-F825B6C57B64}"/>
              </a:ext>
            </a:extLst>
          </p:cNvPr>
          <p:cNvPicPr>
            <a:picLocks noChangeAspect="1"/>
          </p:cNvPicPr>
          <p:nvPr/>
        </p:nvPicPr>
        <p:blipFill>
          <a:blip r:embed="rId2"/>
          <a:stretch>
            <a:fillRect/>
          </a:stretch>
        </p:blipFill>
        <p:spPr>
          <a:xfrm>
            <a:off x="237853" y="894330"/>
            <a:ext cx="6056811" cy="3628080"/>
          </a:xfrm>
          <a:prstGeom prst="rect">
            <a:avLst/>
          </a:prstGeom>
          <a:ln>
            <a:solidFill>
              <a:schemeClr val="tx1"/>
            </a:solidFill>
          </a:ln>
        </p:spPr>
      </p:pic>
      <p:sp>
        <p:nvSpPr>
          <p:cNvPr id="7" name="Rectangle 1">
            <a:extLst>
              <a:ext uri="{FF2B5EF4-FFF2-40B4-BE49-F238E27FC236}">
                <a16:creationId xmlns:a16="http://schemas.microsoft.com/office/drawing/2014/main" id="{EB3450CD-1691-70EC-6B29-88C24EB6EE89}"/>
              </a:ext>
            </a:extLst>
          </p:cNvPr>
          <p:cNvSpPr>
            <a:spLocks noChangeArrowheads="1"/>
          </p:cNvSpPr>
          <p:nvPr/>
        </p:nvSpPr>
        <p:spPr bwMode="auto">
          <a:xfrm>
            <a:off x="6466112" y="1080444"/>
            <a:ext cx="2547259" cy="2982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latin typeface="Georgia" panose="02040502050405020303" pitchFamily="18" charset="0"/>
            </a:endParaRPr>
          </a:p>
          <a:p>
            <a:pPr marL="171450" marR="0" lvl="0" indent="-171450" algn="l" defTabSz="914400" rtl="0" eaLnBrk="0" fontAlgn="base" latinLnBrk="0" hangingPunct="0">
              <a:lnSpc>
                <a:spcPct val="150000"/>
              </a:lnSpc>
              <a:spcBef>
                <a:spcPct val="0"/>
              </a:spcBef>
              <a:spcAft>
                <a:spcPts val="60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Georgia" panose="02040502050405020303" pitchFamily="18" charset="0"/>
              </a:rPr>
              <a:t>The </a:t>
            </a:r>
            <a:r>
              <a:rPr kumimoji="0" lang="en-US" altLang="en-US" sz="1200" i="0" u="none" strike="noStrike" cap="none" normalizeH="0" baseline="0" dirty="0">
                <a:ln>
                  <a:noFill/>
                </a:ln>
                <a:solidFill>
                  <a:srgbClr val="FF0000"/>
                </a:solidFill>
                <a:effectLst/>
                <a:latin typeface="Georgia" panose="02040502050405020303" pitchFamily="18" charset="0"/>
              </a:rPr>
              <a:t>red dashed line </a:t>
            </a:r>
            <a:r>
              <a:rPr kumimoji="0" lang="en-US" altLang="en-US" sz="1200" i="0" u="none" strike="noStrike" cap="none" normalizeH="0" baseline="0" dirty="0">
                <a:ln>
                  <a:noFill/>
                </a:ln>
                <a:solidFill>
                  <a:schemeClr val="tx1"/>
                </a:solidFill>
                <a:effectLst/>
                <a:latin typeface="Georgia" panose="02040502050405020303" pitchFamily="18" charset="0"/>
              </a:rPr>
              <a:t>represents the anomaly threshold, slightly </a:t>
            </a:r>
            <a:r>
              <a:rPr kumimoji="0" lang="en-US" altLang="en-US" sz="1200" i="0" strike="noStrike" cap="none" normalizeH="0" baseline="0" dirty="0">
                <a:ln>
                  <a:noFill/>
                </a:ln>
                <a:solidFill>
                  <a:schemeClr val="tx1"/>
                </a:solidFill>
                <a:effectLst/>
                <a:latin typeface="Georgia" panose="02040502050405020303" pitchFamily="18" charset="0"/>
              </a:rPr>
              <a:t>&gt; -0.20. </a:t>
            </a:r>
          </a:p>
          <a:p>
            <a:pPr marL="171450" marR="0" lvl="0" indent="-171450" algn="l" defTabSz="914400" rtl="0" eaLnBrk="0" fontAlgn="base" latinLnBrk="0" hangingPunct="0">
              <a:lnSpc>
                <a:spcPct val="150000"/>
              </a:lnSpc>
              <a:spcBef>
                <a:spcPct val="0"/>
              </a:spcBef>
              <a:spcAft>
                <a:spcPts val="60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Georgia" panose="02040502050405020303" pitchFamily="18" charset="0"/>
              </a:rPr>
              <a:t>Points </a:t>
            </a:r>
            <a:r>
              <a:rPr kumimoji="0" lang="en-US" altLang="en-US" sz="1200" i="0" u="none" strike="noStrike" cap="none" normalizeH="0" baseline="0" dirty="0">
                <a:ln>
                  <a:noFill/>
                </a:ln>
                <a:solidFill>
                  <a:srgbClr val="0070C0"/>
                </a:solidFill>
                <a:effectLst/>
                <a:latin typeface="Georgia" panose="02040502050405020303" pitchFamily="18" charset="0"/>
              </a:rPr>
              <a:t>left</a:t>
            </a:r>
            <a:r>
              <a:rPr kumimoji="0" lang="en-US" altLang="en-US" sz="1200" i="0" u="none" strike="noStrike" cap="none" normalizeH="0" baseline="0" dirty="0">
                <a:ln>
                  <a:noFill/>
                </a:ln>
                <a:solidFill>
                  <a:schemeClr val="tx1"/>
                </a:solidFill>
                <a:effectLst/>
                <a:latin typeface="Georgia" panose="02040502050405020303" pitchFamily="18" charset="0"/>
              </a:rPr>
              <a:t> of the threshold are classified as </a:t>
            </a:r>
            <a:r>
              <a:rPr kumimoji="0" lang="en-US" altLang="en-US" sz="1200" b="1" i="0" u="none" strike="noStrike" cap="none" normalizeH="0" baseline="0" dirty="0">
                <a:ln>
                  <a:noFill/>
                </a:ln>
                <a:solidFill>
                  <a:srgbClr val="0070C0"/>
                </a:solidFill>
                <a:effectLst/>
                <a:latin typeface="Georgia" panose="02040502050405020303" pitchFamily="18" charset="0"/>
              </a:rPr>
              <a:t>anomalies</a:t>
            </a:r>
            <a:r>
              <a:rPr kumimoji="0" lang="en-US" altLang="en-US" sz="1200" i="0" u="none" strike="noStrike" cap="none" normalizeH="0" baseline="0" dirty="0">
                <a:ln>
                  <a:noFill/>
                </a:ln>
                <a:solidFill>
                  <a:schemeClr val="tx1"/>
                </a:solidFill>
                <a:effectLst/>
                <a:latin typeface="Georgia" panose="02040502050405020303" pitchFamily="18" charset="0"/>
              </a:rPr>
              <a:t>. </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Georgia" panose="02040502050405020303" pitchFamily="18" charset="0"/>
              </a:rPr>
              <a:t>The majority of data points are on the right, meaning anomalies are a small fraction of the total data. </a:t>
            </a:r>
          </a:p>
        </p:txBody>
      </p:sp>
    </p:spTree>
    <p:extLst>
      <p:ext uri="{BB962C8B-B14F-4D97-AF65-F5344CB8AC3E}">
        <p14:creationId xmlns:p14="http://schemas.microsoft.com/office/powerpoint/2010/main" val="41079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8D2BD514-303C-730B-B366-58ED6EC3B3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C9F8D0-79E5-5A57-DF8B-73531851635D}"/>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AD8DA925-4AE5-C719-14EF-D5C2773038EB}"/>
              </a:ext>
            </a:extLst>
          </p:cNvPr>
          <p:cNvSpPr txBox="1"/>
          <p:nvPr/>
        </p:nvSpPr>
        <p:spPr>
          <a:xfrm>
            <a:off x="0" y="146397"/>
            <a:ext cx="9144000" cy="400110"/>
          </a:xfrm>
          <a:prstGeom prst="rect">
            <a:avLst/>
          </a:prstGeom>
          <a:noFill/>
        </p:spPr>
        <p:txBody>
          <a:bodyPr wrap="square" rtlCol="0">
            <a:spAutoFit/>
          </a:bodyPr>
          <a:lstStyle/>
          <a:p>
            <a:pPr algn="ctr"/>
            <a:r>
              <a:rPr lang="en-US" sz="2000" b="1" i="1" dirty="0">
                <a:solidFill>
                  <a:srgbClr val="0D47A1"/>
                </a:solidFill>
                <a:latin typeface="Georgia" panose="02040502050405020303" pitchFamily="18" charset="0"/>
              </a:rPr>
              <a:t>Key Findings from Anomaly Detection</a:t>
            </a:r>
            <a:endParaRPr lang="en-IN" sz="2000" b="1" i="1" dirty="0">
              <a:solidFill>
                <a:srgbClr val="0D47A1"/>
              </a:solidFill>
              <a:latin typeface="Georgia" panose="02040502050405020303" pitchFamily="18" charset="0"/>
            </a:endParaRPr>
          </a:p>
        </p:txBody>
      </p:sp>
      <p:grpSp>
        <p:nvGrpSpPr>
          <p:cNvPr id="19" name="Group 18">
            <a:extLst>
              <a:ext uri="{FF2B5EF4-FFF2-40B4-BE49-F238E27FC236}">
                <a16:creationId xmlns:a16="http://schemas.microsoft.com/office/drawing/2014/main" id="{8E15F493-3DD5-8CF5-6B79-6243DB8C8415}"/>
              </a:ext>
            </a:extLst>
          </p:cNvPr>
          <p:cNvGrpSpPr/>
          <p:nvPr/>
        </p:nvGrpSpPr>
        <p:grpSpPr>
          <a:xfrm>
            <a:off x="352573" y="792277"/>
            <a:ext cx="8438853" cy="2999806"/>
            <a:chOff x="285548" y="840403"/>
            <a:chExt cx="8234219" cy="2999806"/>
          </a:xfrm>
        </p:grpSpPr>
        <p:pic>
          <p:nvPicPr>
            <p:cNvPr id="14" name="Picture 13">
              <a:extLst>
                <a:ext uri="{FF2B5EF4-FFF2-40B4-BE49-F238E27FC236}">
                  <a16:creationId xmlns:a16="http://schemas.microsoft.com/office/drawing/2014/main" id="{ED557453-466D-990E-2817-2C6FEEAD591E}"/>
                </a:ext>
              </a:extLst>
            </p:cNvPr>
            <p:cNvPicPr>
              <a:picLocks noChangeAspect="1"/>
            </p:cNvPicPr>
            <p:nvPr/>
          </p:nvPicPr>
          <p:blipFill>
            <a:blip r:embed="rId3"/>
            <a:stretch>
              <a:fillRect/>
            </a:stretch>
          </p:blipFill>
          <p:spPr>
            <a:xfrm>
              <a:off x="285548" y="840404"/>
              <a:ext cx="4550862" cy="2999805"/>
            </a:xfrm>
            <a:prstGeom prst="rect">
              <a:avLst/>
            </a:prstGeom>
            <a:ln>
              <a:solidFill>
                <a:schemeClr val="bg2"/>
              </a:solidFill>
            </a:ln>
          </p:spPr>
        </p:pic>
        <p:pic>
          <p:nvPicPr>
            <p:cNvPr id="18" name="Picture 17">
              <a:extLst>
                <a:ext uri="{FF2B5EF4-FFF2-40B4-BE49-F238E27FC236}">
                  <a16:creationId xmlns:a16="http://schemas.microsoft.com/office/drawing/2014/main" id="{0863C736-AC1E-FB47-17FB-E665C98F134F}"/>
                </a:ext>
              </a:extLst>
            </p:cNvPr>
            <p:cNvPicPr>
              <a:picLocks noChangeAspect="1"/>
            </p:cNvPicPr>
            <p:nvPr/>
          </p:nvPicPr>
          <p:blipFill>
            <a:blip r:embed="rId4"/>
            <a:stretch>
              <a:fillRect/>
            </a:stretch>
          </p:blipFill>
          <p:spPr>
            <a:xfrm>
              <a:off x="5272482" y="840403"/>
              <a:ext cx="3247285" cy="2999805"/>
            </a:xfrm>
            <a:prstGeom prst="rect">
              <a:avLst/>
            </a:prstGeom>
            <a:ln>
              <a:solidFill>
                <a:schemeClr val="bg2"/>
              </a:solidFill>
            </a:ln>
          </p:spPr>
        </p:pic>
      </p:grpSp>
      <p:sp>
        <p:nvSpPr>
          <p:cNvPr id="20" name="TextBox 19">
            <a:extLst>
              <a:ext uri="{FF2B5EF4-FFF2-40B4-BE49-F238E27FC236}">
                <a16:creationId xmlns:a16="http://schemas.microsoft.com/office/drawing/2014/main" id="{3D4E1B25-F7A9-21C3-252F-2A5DCE309913}"/>
              </a:ext>
            </a:extLst>
          </p:cNvPr>
          <p:cNvSpPr txBox="1"/>
          <p:nvPr/>
        </p:nvSpPr>
        <p:spPr>
          <a:xfrm>
            <a:off x="957714" y="4037852"/>
            <a:ext cx="7228572" cy="584775"/>
          </a:xfrm>
          <a:prstGeom prst="rect">
            <a:avLst/>
          </a:prstGeom>
          <a:noFill/>
        </p:spPr>
        <p:txBody>
          <a:bodyPr wrap="square" rtlCol="0">
            <a:spAutoFit/>
          </a:bodyPr>
          <a:lstStyle/>
          <a:p>
            <a:pPr algn="ctr"/>
            <a:r>
              <a:rPr lang="en-US" sz="1600" dirty="0">
                <a:latin typeface="Georgia" panose="02040502050405020303" pitchFamily="18" charset="0"/>
              </a:rPr>
              <a:t>Most anomalies are found in the 65-75 age group, with a slightly higher occurrence in Female</a:t>
            </a:r>
            <a:endParaRPr lang="en-IN" sz="1600" dirty="0">
              <a:latin typeface="Georgia" panose="02040502050405020303" pitchFamily="18" charset="0"/>
            </a:endParaRPr>
          </a:p>
        </p:txBody>
      </p:sp>
    </p:spTree>
    <p:extLst>
      <p:ext uri="{BB962C8B-B14F-4D97-AF65-F5344CB8AC3E}">
        <p14:creationId xmlns:p14="http://schemas.microsoft.com/office/powerpoint/2010/main" val="422480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BB19BA4B-1268-B5F3-BB23-3705B6697C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809782-5658-7AF2-4999-5A73935AF3C9}"/>
              </a:ext>
            </a:extLst>
          </p:cNvPr>
          <p:cNvSpPr txBox="1"/>
          <p:nvPr/>
        </p:nvSpPr>
        <p:spPr>
          <a:xfrm>
            <a:off x="310297" y="222981"/>
            <a:ext cx="3363631" cy="523220"/>
          </a:xfrm>
          <a:prstGeom prst="rect">
            <a:avLst/>
          </a:prstGeom>
          <a:noFill/>
        </p:spPr>
        <p:txBody>
          <a:bodyPr wrap="square" rtlCol="0">
            <a:spAutoFit/>
          </a:bodyPr>
          <a:lstStyle/>
          <a:p>
            <a:r>
              <a:rPr lang="en-IN" sz="2800" b="1" dirty="0">
                <a:solidFill>
                  <a:srgbClr val="0D47A1"/>
                </a:solidFill>
                <a:latin typeface="Georgia" panose="02040502050405020303" pitchFamily="18" charset="0"/>
                <a:sym typeface="PT Sans Narrow"/>
              </a:rPr>
              <a:t>Data Availability</a:t>
            </a:r>
          </a:p>
        </p:txBody>
      </p:sp>
      <p:sp>
        <p:nvSpPr>
          <p:cNvPr id="3" name="TextBox 2">
            <a:extLst>
              <a:ext uri="{FF2B5EF4-FFF2-40B4-BE49-F238E27FC236}">
                <a16:creationId xmlns:a16="http://schemas.microsoft.com/office/drawing/2014/main" id="{FE2F49C5-2A3C-613B-7251-6FB5F63C3AE8}"/>
              </a:ext>
            </a:extLst>
          </p:cNvPr>
          <p:cNvSpPr txBox="1"/>
          <p:nvPr/>
        </p:nvSpPr>
        <p:spPr>
          <a:xfrm>
            <a:off x="751115" y="891962"/>
            <a:ext cx="1926771" cy="338554"/>
          </a:xfrm>
          <a:prstGeom prst="rect">
            <a:avLst/>
          </a:prstGeom>
          <a:noFill/>
        </p:spPr>
        <p:txBody>
          <a:bodyPr wrap="square" rtlCol="0">
            <a:spAutoFit/>
          </a:bodyPr>
          <a:lstStyle/>
          <a:p>
            <a:pPr>
              <a:spcAft>
                <a:spcPts val="600"/>
              </a:spcAft>
            </a:pPr>
            <a:r>
              <a:rPr lang="en-IN" sz="1600" u="sng" dirty="0">
                <a:solidFill>
                  <a:srgbClr val="0D47A1"/>
                </a:solidFill>
                <a:latin typeface="Georgia" panose="02040502050405020303" pitchFamily="18" charset="0"/>
              </a:rPr>
              <a:t>Tables Available:</a:t>
            </a:r>
          </a:p>
        </p:txBody>
      </p:sp>
      <p:pic>
        <p:nvPicPr>
          <p:cNvPr id="19" name="Picture 18">
            <a:extLst>
              <a:ext uri="{FF2B5EF4-FFF2-40B4-BE49-F238E27FC236}">
                <a16:creationId xmlns:a16="http://schemas.microsoft.com/office/drawing/2014/main" id="{3CB445B2-B1F7-0152-0380-25EC999EF29B}"/>
              </a:ext>
            </a:extLst>
          </p:cNvPr>
          <p:cNvPicPr>
            <a:picLocks noChangeAspect="1"/>
          </p:cNvPicPr>
          <p:nvPr/>
        </p:nvPicPr>
        <p:blipFill>
          <a:blip r:embed="rId2"/>
          <a:srcRect r="12448"/>
          <a:stretch/>
        </p:blipFill>
        <p:spPr>
          <a:xfrm>
            <a:off x="252138" y="1909141"/>
            <a:ext cx="1722610" cy="1667108"/>
          </a:xfrm>
          <a:prstGeom prst="rect">
            <a:avLst/>
          </a:prstGeom>
        </p:spPr>
      </p:pic>
      <p:pic>
        <p:nvPicPr>
          <p:cNvPr id="7" name="Picture 6">
            <a:extLst>
              <a:ext uri="{FF2B5EF4-FFF2-40B4-BE49-F238E27FC236}">
                <a16:creationId xmlns:a16="http://schemas.microsoft.com/office/drawing/2014/main" id="{9F88D05B-ECCC-5D18-807D-0F8E30DFDAB8}"/>
              </a:ext>
            </a:extLst>
          </p:cNvPr>
          <p:cNvPicPr>
            <a:picLocks noChangeAspect="1"/>
          </p:cNvPicPr>
          <p:nvPr/>
        </p:nvPicPr>
        <p:blipFill>
          <a:blip r:embed="rId3"/>
          <a:srcRect r="5441"/>
          <a:stretch/>
        </p:blipFill>
        <p:spPr>
          <a:xfrm>
            <a:off x="6896663" y="1909141"/>
            <a:ext cx="2061573" cy="1667109"/>
          </a:xfrm>
          <a:prstGeom prst="rect">
            <a:avLst/>
          </a:prstGeom>
        </p:spPr>
      </p:pic>
      <p:pic>
        <p:nvPicPr>
          <p:cNvPr id="9" name="Picture 8">
            <a:extLst>
              <a:ext uri="{FF2B5EF4-FFF2-40B4-BE49-F238E27FC236}">
                <a16:creationId xmlns:a16="http://schemas.microsoft.com/office/drawing/2014/main" id="{B29C742A-4A31-A9ED-44A4-49CBC655CAFA}"/>
              </a:ext>
            </a:extLst>
          </p:cNvPr>
          <p:cNvPicPr>
            <a:picLocks noChangeAspect="1"/>
          </p:cNvPicPr>
          <p:nvPr/>
        </p:nvPicPr>
        <p:blipFill>
          <a:blip r:embed="rId4"/>
          <a:srcRect r="16767"/>
          <a:stretch/>
        </p:blipFill>
        <p:spPr>
          <a:xfrm>
            <a:off x="4554056" y="1909141"/>
            <a:ext cx="2061573" cy="1667108"/>
          </a:xfrm>
          <a:prstGeom prst="rect">
            <a:avLst/>
          </a:prstGeom>
        </p:spPr>
      </p:pic>
      <p:pic>
        <p:nvPicPr>
          <p:cNvPr id="5" name="Picture 4">
            <a:extLst>
              <a:ext uri="{FF2B5EF4-FFF2-40B4-BE49-F238E27FC236}">
                <a16:creationId xmlns:a16="http://schemas.microsoft.com/office/drawing/2014/main" id="{B52808EB-AB25-5EEF-B964-1D1EF320F534}"/>
              </a:ext>
            </a:extLst>
          </p:cNvPr>
          <p:cNvPicPr>
            <a:picLocks noChangeAspect="1"/>
          </p:cNvPicPr>
          <p:nvPr/>
        </p:nvPicPr>
        <p:blipFill>
          <a:blip r:embed="rId5"/>
          <a:srcRect r="11132"/>
          <a:stretch/>
        </p:blipFill>
        <p:spPr>
          <a:xfrm>
            <a:off x="2211448" y="1909141"/>
            <a:ext cx="2061574" cy="1667108"/>
          </a:xfrm>
          <a:prstGeom prst="rect">
            <a:avLst/>
          </a:prstGeom>
        </p:spPr>
      </p:pic>
      <p:sp>
        <p:nvSpPr>
          <p:cNvPr id="8" name="Oval 7">
            <a:extLst>
              <a:ext uri="{FF2B5EF4-FFF2-40B4-BE49-F238E27FC236}">
                <a16:creationId xmlns:a16="http://schemas.microsoft.com/office/drawing/2014/main" id="{4D4586AA-C2A1-A640-5FCC-D42B58431C01}"/>
              </a:ext>
            </a:extLst>
          </p:cNvPr>
          <p:cNvSpPr/>
          <p:nvPr/>
        </p:nvSpPr>
        <p:spPr>
          <a:xfrm>
            <a:off x="202093" y="1909141"/>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0018910-B218-CCF9-C8CF-D6747DE152DB}"/>
              </a:ext>
            </a:extLst>
          </p:cNvPr>
          <p:cNvSpPr/>
          <p:nvPr/>
        </p:nvSpPr>
        <p:spPr>
          <a:xfrm>
            <a:off x="2169485" y="1909141"/>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210FE54-C23E-8E1A-CD4A-E64CBAECCDFE}"/>
              </a:ext>
            </a:extLst>
          </p:cNvPr>
          <p:cNvSpPr/>
          <p:nvPr/>
        </p:nvSpPr>
        <p:spPr>
          <a:xfrm>
            <a:off x="4533074" y="1909141"/>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35EC4EE-017A-C833-DF66-6FB1476C871E}"/>
              </a:ext>
            </a:extLst>
          </p:cNvPr>
          <p:cNvSpPr/>
          <p:nvPr/>
        </p:nvSpPr>
        <p:spPr>
          <a:xfrm>
            <a:off x="6909200" y="1909141"/>
            <a:ext cx="130629" cy="1143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9791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D73E6847-0B19-BB20-EF91-B316708248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FD8ECAC-8E42-1D3A-30DE-0D3714F4D1E7}"/>
              </a:ext>
            </a:extLst>
          </p:cNvPr>
          <p:cNvPicPr>
            <a:picLocks noChangeAspect="1"/>
          </p:cNvPicPr>
          <p:nvPr/>
        </p:nvPicPr>
        <p:blipFill>
          <a:blip r:embed="rId2"/>
          <a:stretch>
            <a:fillRect/>
          </a:stretch>
        </p:blipFill>
        <p:spPr>
          <a:xfrm>
            <a:off x="217873" y="682169"/>
            <a:ext cx="6086676" cy="3972702"/>
          </a:xfrm>
          <a:prstGeom prst="rect">
            <a:avLst/>
          </a:prstGeom>
          <a:ln>
            <a:solidFill>
              <a:schemeClr val="bg2"/>
            </a:solidFill>
          </a:ln>
        </p:spPr>
      </p:pic>
      <p:sp>
        <p:nvSpPr>
          <p:cNvPr id="7" name="TextBox 6">
            <a:extLst>
              <a:ext uri="{FF2B5EF4-FFF2-40B4-BE49-F238E27FC236}">
                <a16:creationId xmlns:a16="http://schemas.microsoft.com/office/drawing/2014/main" id="{34A2A5B0-C454-0C81-39CD-90A131F436C6}"/>
              </a:ext>
            </a:extLst>
          </p:cNvPr>
          <p:cNvSpPr txBox="1"/>
          <p:nvPr/>
        </p:nvSpPr>
        <p:spPr>
          <a:xfrm>
            <a:off x="0" y="146397"/>
            <a:ext cx="914400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a:ln>
                  <a:noFill/>
                </a:ln>
                <a:solidFill>
                  <a:srgbClr val="0D47A1"/>
                </a:solidFill>
                <a:effectLst/>
                <a:latin typeface="Georgia" panose="02040502050405020303" pitchFamily="18" charset="0"/>
              </a:rPr>
              <a:t>Heatmap of Anomalous Patients by Age Group &amp; Income Level</a:t>
            </a:r>
          </a:p>
        </p:txBody>
      </p:sp>
      <p:sp>
        <p:nvSpPr>
          <p:cNvPr id="8" name="TextBox 7">
            <a:extLst>
              <a:ext uri="{FF2B5EF4-FFF2-40B4-BE49-F238E27FC236}">
                <a16:creationId xmlns:a16="http://schemas.microsoft.com/office/drawing/2014/main" id="{45328E55-7DF8-52F7-311E-B15D169B2DE0}"/>
              </a:ext>
            </a:extLst>
          </p:cNvPr>
          <p:cNvSpPr txBox="1"/>
          <p:nvPr/>
        </p:nvSpPr>
        <p:spPr>
          <a:xfrm>
            <a:off x="6304549" y="1910030"/>
            <a:ext cx="2839451"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Georgia" panose="02040502050405020303" pitchFamily="18" charset="0"/>
              </a:rPr>
              <a:t>Patients with mid-to-high income levels exhibit a higher rate of anomalies, suggesting possible fraudulent claims</a:t>
            </a:r>
            <a:endParaRPr lang="en-IN" sz="16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524303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7EAC9C73-FD97-BD35-DC22-72A23B4E9D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08587D-4402-FD79-6167-92E619FB49AA}"/>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43D14B85-8C25-6C24-7B06-CD5A49A6F14D}"/>
              </a:ext>
            </a:extLst>
          </p:cNvPr>
          <p:cNvSpPr txBox="1"/>
          <p:nvPr/>
        </p:nvSpPr>
        <p:spPr>
          <a:xfrm>
            <a:off x="6008490" y="1402199"/>
            <a:ext cx="3118104" cy="2339102"/>
          </a:xfrm>
          <a:prstGeom prst="rect">
            <a:avLst/>
          </a:prstGeom>
          <a:noFill/>
        </p:spPr>
        <p:txBody>
          <a:bodyPr wrap="square" rtlCol="0">
            <a:spAutoFit/>
          </a:bodyPr>
          <a:lstStyle/>
          <a:p>
            <a:pPr>
              <a:spcAft>
                <a:spcPts val="1200"/>
              </a:spcAft>
            </a:pPr>
            <a:r>
              <a:rPr lang="en-US" b="1" dirty="0">
                <a:latin typeface="Georgia" panose="02040502050405020303" pitchFamily="18" charset="0"/>
              </a:rPr>
              <a:t>Insights:</a:t>
            </a:r>
          </a:p>
          <a:p>
            <a:pPr marL="285750" indent="-285750">
              <a:spcAft>
                <a:spcPts val="1200"/>
              </a:spcAft>
              <a:buFont typeface="Arial" panose="020B0604020202020204" pitchFamily="34" charset="0"/>
              <a:buChar char="•"/>
            </a:pPr>
            <a:r>
              <a:rPr lang="en-US" dirty="0">
                <a:latin typeface="Georgia" panose="02040502050405020303" pitchFamily="18" charset="0"/>
              </a:rPr>
              <a:t>High-Cost Claims Are More Anomalous – Most outliers appear in the mid-to-high charge range ($60,000+).</a:t>
            </a:r>
          </a:p>
          <a:p>
            <a:pPr marL="285750" indent="-285750">
              <a:spcAft>
                <a:spcPts val="1200"/>
              </a:spcAft>
              <a:buFont typeface="Arial" panose="020B0604020202020204" pitchFamily="34" charset="0"/>
              <a:buChar char="•"/>
            </a:pPr>
            <a:r>
              <a:rPr lang="en-US" dirty="0">
                <a:latin typeface="Georgia" panose="02040502050405020303" pitchFamily="18" charset="0"/>
              </a:rPr>
              <a:t>Potential Billing Irregularities – Possible causes include fraud, billing errors, or rare high-cost procedures.</a:t>
            </a:r>
          </a:p>
        </p:txBody>
      </p:sp>
      <p:pic>
        <p:nvPicPr>
          <p:cNvPr id="13" name="Picture 12">
            <a:extLst>
              <a:ext uri="{FF2B5EF4-FFF2-40B4-BE49-F238E27FC236}">
                <a16:creationId xmlns:a16="http://schemas.microsoft.com/office/drawing/2014/main" id="{86D04FF0-3FD3-FDC2-CE57-7A36F275A8BA}"/>
              </a:ext>
            </a:extLst>
          </p:cNvPr>
          <p:cNvPicPr>
            <a:picLocks noChangeAspect="1"/>
          </p:cNvPicPr>
          <p:nvPr/>
        </p:nvPicPr>
        <p:blipFill>
          <a:blip r:embed="rId3"/>
          <a:stretch>
            <a:fillRect/>
          </a:stretch>
        </p:blipFill>
        <p:spPr>
          <a:xfrm>
            <a:off x="302562" y="751973"/>
            <a:ext cx="5665897" cy="3639554"/>
          </a:xfrm>
          <a:prstGeom prst="rect">
            <a:avLst/>
          </a:prstGeom>
          <a:ln>
            <a:solidFill>
              <a:schemeClr val="bg2"/>
            </a:solidFill>
          </a:ln>
        </p:spPr>
      </p:pic>
      <p:sp>
        <p:nvSpPr>
          <p:cNvPr id="16" name="TextBox 15">
            <a:extLst>
              <a:ext uri="{FF2B5EF4-FFF2-40B4-BE49-F238E27FC236}">
                <a16:creationId xmlns:a16="http://schemas.microsoft.com/office/drawing/2014/main" id="{2EA54125-D2B4-1D8E-F6CE-01D30FF03E74}"/>
              </a:ext>
            </a:extLst>
          </p:cNvPr>
          <p:cNvSpPr txBox="1"/>
          <p:nvPr/>
        </p:nvSpPr>
        <p:spPr>
          <a:xfrm>
            <a:off x="0" y="146397"/>
            <a:ext cx="9144000" cy="400110"/>
          </a:xfrm>
          <a:prstGeom prst="rect">
            <a:avLst/>
          </a:prstGeom>
          <a:noFill/>
        </p:spPr>
        <p:txBody>
          <a:bodyPr wrap="square" rtlCol="0">
            <a:spAutoFit/>
          </a:bodyPr>
          <a:lstStyle/>
          <a:p>
            <a:pPr algn="ctr"/>
            <a:r>
              <a:rPr lang="en-US" sz="2000" b="1" i="1" dirty="0">
                <a:solidFill>
                  <a:srgbClr val="0D47A1"/>
                </a:solidFill>
                <a:latin typeface="Georgia" panose="02040502050405020303" pitchFamily="18" charset="0"/>
              </a:rPr>
              <a:t>Identifying Anomalies in Medicare Claims</a:t>
            </a:r>
            <a:endParaRPr lang="en-IN" sz="2000" b="1" i="1" dirty="0">
              <a:solidFill>
                <a:srgbClr val="0D47A1"/>
              </a:solidFill>
              <a:latin typeface="Georgia" panose="02040502050405020303" pitchFamily="18" charset="0"/>
            </a:endParaRPr>
          </a:p>
        </p:txBody>
      </p:sp>
    </p:spTree>
    <p:extLst>
      <p:ext uri="{BB962C8B-B14F-4D97-AF65-F5344CB8AC3E}">
        <p14:creationId xmlns:p14="http://schemas.microsoft.com/office/powerpoint/2010/main" val="293904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DB7EE54C-A5FA-BB02-A7AC-8C824DCDA4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9A2E3A-5B7E-B28C-C4E3-E60F8178F77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45BBCA64-0C5F-D89A-646A-00CFF52862BA}"/>
              </a:ext>
            </a:extLst>
          </p:cNvPr>
          <p:cNvSpPr txBox="1"/>
          <p:nvPr/>
        </p:nvSpPr>
        <p:spPr>
          <a:xfrm>
            <a:off x="0" y="173577"/>
            <a:ext cx="9144000" cy="400110"/>
          </a:xfrm>
          <a:prstGeom prst="rect">
            <a:avLst/>
          </a:prstGeom>
          <a:noFill/>
        </p:spPr>
        <p:txBody>
          <a:bodyPr wrap="square" rtlCol="0">
            <a:spAutoFit/>
          </a:bodyPr>
          <a:lstStyle/>
          <a:p>
            <a:pPr algn="ctr"/>
            <a:r>
              <a:rPr lang="en-US" sz="2000" b="1" i="1" dirty="0">
                <a:solidFill>
                  <a:srgbClr val="0D47A1"/>
                </a:solidFill>
                <a:latin typeface="Georgia" panose="02040502050405020303" pitchFamily="18" charset="0"/>
              </a:rPr>
              <a:t>Medical Procedures with High Anomaly Rate</a:t>
            </a:r>
            <a:endParaRPr lang="en-IN" sz="2000" b="1" i="1" dirty="0">
              <a:solidFill>
                <a:srgbClr val="0D47A1"/>
              </a:solidFill>
              <a:latin typeface="Georgia" panose="02040502050405020303" pitchFamily="18" charset="0"/>
            </a:endParaRPr>
          </a:p>
        </p:txBody>
      </p:sp>
      <p:pic>
        <p:nvPicPr>
          <p:cNvPr id="16" name="Picture 15">
            <a:extLst>
              <a:ext uri="{FF2B5EF4-FFF2-40B4-BE49-F238E27FC236}">
                <a16:creationId xmlns:a16="http://schemas.microsoft.com/office/drawing/2014/main" id="{70A4E8CF-BF4C-B6B3-5741-768A83F6177D}"/>
              </a:ext>
            </a:extLst>
          </p:cNvPr>
          <p:cNvPicPr>
            <a:picLocks noChangeAspect="1"/>
          </p:cNvPicPr>
          <p:nvPr/>
        </p:nvPicPr>
        <p:blipFill>
          <a:blip r:embed="rId3"/>
          <a:stretch>
            <a:fillRect/>
          </a:stretch>
        </p:blipFill>
        <p:spPr>
          <a:xfrm>
            <a:off x="388730" y="1021223"/>
            <a:ext cx="8212535" cy="3101053"/>
          </a:xfrm>
          <a:prstGeom prst="rect">
            <a:avLst/>
          </a:prstGeom>
          <a:ln>
            <a:solidFill>
              <a:schemeClr val="bg2"/>
            </a:solidFill>
          </a:ln>
        </p:spPr>
      </p:pic>
    </p:spTree>
    <p:extLst>
      <p:ext uri="{BB962C8B-B14F-4D97-AF65-F5344CB8AC3E}">
        <p14:creationId xmlns:p14="http://schemas.microsoft.com/office/powerpoint/2010/main" val="2513615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B92D784F-8611-AAAB-FFA6-C0255D7BA4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D7013A-9FA4-27B6-FB21-E578EC15DB9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3AD2779C-2949-F4BA-E468-F3BDCAFA41EF}"/>
              </a:ext>
            </a:extLst>
          </p:cNvPr>
          <p:cNvSpPr txBox="1"/>
          <p:nvPr/>
        </p:nvSpPr>
        <p:spPr>
          <a:xfrm>
            <a:off x="0" y="146397"/>
            <a:ext cx="9144000" cy="400110"/>
          </a:xfrm>
          <a:prstGeom prst="rect">
            <a:avLst/>
          </a:prstGeom>
          <a:noFill/>
        </p:spPr>
        <p:txBody>
          <a:bodyPr wrap="square" rtlCol="0">
            <a:spAutoFit/>
          </a:bodyPr>
          <a:lstStyle/>
          <a:p>
            <a:pPr algn="ctr"/>
            <a:r>
              <a:rPr lang="en-US" sz="2000" b="1" i="1" dirty="0">
                <a:solidFill>
                  <a:srgbClr val="0D47A1"/>
                </a:solidFill>
                <a:latin typeface="Georgia" panose="02040502050405020303" pitchFamily="18" charset="0"/>
              </a:rPr>
              <a:t>Summary of Anomalies &amp; Key Takeaways</a:t>
            </a:r>
            <a:endParaRPr lang="en-IN" sz="2000" b="1" i="1" dirty="0">
              <a:solidFill>
                <a:srgbClr val="0D47A1"/>
              </a:solidFill>
              <a:latin typeface="Georgia" panose="02040502050405020303" pitchFamily="18" charset="0"/>
            </a:endParaRPr>
          </a:p>
        </p:txBody>
      </p:sp>
      <p:sp>
        <p:nvSpPr>
          <p:cNvPr id="3" name="Rectangle 1">
            <a:extLst>
              <a:ext uri="{FF2B5EF4-FFF2-40B4-BE49-F238E27FC236}">
                <a16:creationId xmlns:a16="http://schemas.microsoft.com/office/drawing/2014/main" id="{936D1482-55CB-C4E7-EA97-5C54B324BA91}"/>
              </a:ext>
            </a:extLst>
          </p:cNvPr>
          <p:cNvSpPr>
            <a:spLocks noChangeArrowheads="1"/>
          </p:cNvSpPr>
          <p:nvPr/>
        </p:nvSpPr>
        <p:spPr bwMode="auto">
          <a:xfrm>
            <a:off x="444136" y="737289"/>
            <a:ext cx="8247017"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b="1" i="0" u="none" strike="noStrike" cap="none" normalizeH="0" baseline="0" dirty="0">
                <a:ln>
                  <a:noFill/>
                </a:ln>
                <a:solidFill>
                  <a:schemeClr val="tx1"/>
                </a:solidFill>
                <a:effectLst/>
                <a:latin typeface="Georgia" panose="02040502050405020303" pitchFamily="18" charset="0"/>
              </a:rPr>
              <a:t>Insights </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Age &amp; Income Anomalies:</a:t>
            </a:r>
            <a:endParaRPr kumimoji="0" lang="en-US" altLang="en-US" sz="1200" b="0" i="0" u="none" strike="noStrike" cap="none" normalizeH="0" baseline="0" dirty="0">
              <a:ln>
                <a:noFill/>
              </a:ln>
              <a:solidFill>
                <a:srgbClr val="0D47A1"/>
              </a:solidFill>
              <a:effectLst/>
              <a:latin typeface="Georgia" panose="02040502050405020303" pitchFamily="18" charset="0"/>
            </a:endParaRPr>
          </a:p>
          <a:p>
            <a:pPr marL="742950" marR="0" lvl="1" indent="-285750" algn="l" defTabSz="914400" rtl="0" eaLnBrk="0" fontAlgn="base" latinLnBrk="0" hangingPunct="0">
              <a:lnSpc>
                <a:spcPct val="100000"/>
              </a:lnSpc>
              <a:spcBef>
                <a:spcPct val="0"/>
              </a:spcBef>
              <a:spcAft>
                <a:spcPts val="600"/>
              </a:spcAft>
              <a:buClrTx/>
              <a:buSzTx/>
              <a:buFont typeface="Courier New" panose="02070309020205020404" pitchFamily="49" charset="0"/>
              <a:buChar char="o"/>
              <a:tabLst/>
            </a:pPr>
            <a:r>
              <a:rPr kumimoji="0" lang="en-US" altLang="en-US" sz="1200" b="1" i="0" u="none" strike="noStrike" cap="none" normalizeH="0" baseline="0" dirty="0">
                <a:ln>
                  <a:noFill/>
                </a:ln>
                <a:solidFill>
                  <a:schemeClr val="tx1"/>
                </a:solidFill>
                <a:effectLst/>
                <a:latin typeface="Georgia" panose="02040502050405020303" pitchFamily="18" charset="0"/>
              </a:rPr>
              <a:t>65-74 age group</a:t>
            </a:r>
            <a:r>
              <a:rPr kumimoji="0" lang="en-US" altLang="en-US" sz="1200" b="0" i="0" u="none" strike="noStrike" cap="none" normalizeH="0" baseline="0" dirty="0">
                <a:ln>
                  <a:noFill/>
                </a:ln>
                <a:solidFill>
                  <a:schemeClr val="tx1"/>
                </a:solidFill>
                <a:effectLst/>
                <a:latin typeface="Georgia" panose="02040502050405020303" pitchFamily="18" charset="0"/>
              </a:rPr>
              <a:t> has the highest anomalies, with </a:t>
            </a:r>
            <a:r>
              <a:rPr kumimoji="0" lang="en-US" altLang="en-US" sz="1200" b="1" i="0" u="none" strike="noStrike" cap="none" normalizeH="0" baseline="0" dirty="0">
                <a:ln>
                  <a:noFill/>
                </a:ln>
                <a:solidFill>
                  <a:schemeClr val="tx1"/>
                </a:solidFill>
                <a:effectLst/>
                <a:latin typeface="Georgia" panose="02040502050405020303" pitchFamily="18" charset="0"/>
              </a:rPr>
              <a:t>females (55.2%)</a:t>
            </a:r>
            <a:r>
              <a:rPr kumimoji="0" lang="en-US" altLang="en-US" sz="1200" b="0" i="0" u="none" strike="noStrike" cap="none" normalizeH="0" baseline="0" dirty="0">
                <a:ln>
                  <a:noFill/>
                </a:ln>
                <a:solidFill>
                  <a:schemeClr val="tx1"/>
                </a:solidFill>
                <a:effectLst/>
                <a:latin typeface="Georgia" panose="02040502050405020303" pitchFamily="18" charset="0"/>
              </a:rPr>
              <a:t> slightly more affected. </a:t>
            </a:r>
          </a:p>
          <a:p>
            <a:pPr marL="742950" marR="0" lvl="1" indent="-285750" algn="l" defTabSz="914400" rtl="0" eaLnBrk="0" fontAlgn="base" latinLnBrk="0" hangingPunct="0">
              <a:lnSpc>
                <a:spcPct val="100000"/>
              </a:lnSpc>
              <a:spcBef>
                <a:spcPct val="0"/>
              </a:spcBef>
              <a:spcAft>
                <a:spcPts val="600"/>
              </a:spcAft>
              <a:buClrTx/>
              <a:buSzTx/>
              <a:buFont typeface="Courier New" panose="02070309020205020404" pitchFamily="49" charset="0"/>
              <a:buChar char="o"/>
              <a:tabLst/>
            </a:pPr>
            <a:r>
              <a:rPr kumimoji="0" lang="en-US" altLang="en-US" sz="1200" b="1" i="0" u="none" strike="noStrike" cap="none" normalizeH="0" baseline="0" dirty="0">
                <a:ln>
                  <a:noFill/>
                </a:ln>
                <a:solidFill>
                  <a:schemeClr val="tx1"/>
                </a:solidFill>
                <a:effectLst/>
                <a:latin typeface="Georgia" panose="02040502050405020303" pitchFamily="18" charset="0"/>
              </a:rPr>
              <a:t>Mid-to-high-income patients (₹24,000+)</a:t>
            </a:r>
            <a:r>
              <a:rPr kumimoji="0" lang="en-US" altLang="en-US" sz="1200" b="0" i="0" u="none" strike="noStrike" cap="none" normalizeH="0" baseline="0" dirty="0">
                <a:ln>
                  <a:noFill/>
                </a:ln>
                <a:solidFill>
                  <a:schemeClr val="tx1"/>
                </a:solidFill>
                <a:effectLst/>
                <a:latin typeface="Georgia" panose="02040502050405020303" pitchFamily="18" charset="0"/>
              </a:rPr>
              <a:t> show more anomalies, hinting at potential fraud. </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Billing &amp; High-Cost Claims:</a:t>
            </a:r>
            <a:endParaRPr kumimoji="0" lang="en-US" altLang="en-US" sz="1200" b="0" i="0" u="none" strike="noStrike" cap="none" normalizeH="0" baseline="0" dirty="0">
              <a:ln>
                <a:noFill/>
              </a:ln>
              <a:solidFill>
                <a:srgbClr val="0D47A1"/>
              </a:solidFill>
              <a:effectLst/>
              <a:latin typeface="Georgia" panose="02040502050405020303" pitchFamily="18" charset="0"/>
            </a:endParaRPr>
          </a:p>
          <a:p>
            <a:pPr marL="742950" marR="0" lvl="1" indent="-285750" algn="l" defTabSz="914400" rtl="0" eaLnBrk="0" fontAlgn="base" latinLnBrk="0" hangingPunct="0">
              <a:lnSpc>
                <a:spcPct val="100000"/>
              </a:lnSpc>
              <a:spcBef>
                <a:spcPct val="0"/>
              </a:spcBef>
              <a:spcAft>
                <a:spcPts val="600"/>
              </a:spcAft>
              <a:buClrTx/>
              <a:buSzTx/>
              <a:buFont typeface="Courier New" panose="02070309020205020404" pitchFamily="49" charset="0"/>
              <a:buChar char="o"/>
              <a:tabLst/>
            </a:pPr>
            <a:r>
              <a:rPr kumimoji="0" lang="en-US" altLang="en-US" sz="1200" b="1" i="0" u="none" strike="noStrike" cap="none" normalizeH="0" baseline="0" dirty="0">
                <a:ln>
                  <a:noFill/>
                </a:ln>
                <a:solidFill>
                  <a:schemeClr val="tx1"/>
                </a:solidFill>
                <a:effectLst/>
                <a:latin typeface="Georgia" panose="02040502050405020303" pitchFamily="18" charset="0"/>
              </a:rPr>
              <a:t>High-cost claims ($60,000+)</a:t>
            </a:r>
            <a:r>
              <a:rPr kumimoji="0" lang="en-US" altLang="en-US" sz="1200" b="0" i="0" u="none" strike="noStrike" cap="none" normalizeH="0" baseline="0" dirty="0">
                <a:ln>
                  <a:noFill/>
                </a:ln>
                <a:solidFill>
                  <a:schemeClr val="tx1"/>
                </a:solidFill>
                <a:effectLst/>
                <a:latin typeface="Georgia" panose="02040502050405020303" pitchFamily="18" charset="0"/>
              </a:rPr>
              <a:t> are more prone to anomalies, possibly due to fraud or billing errors. </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Medical Procedures with High Anomalies:</a:t>
            </a:r>
            <a:endParaRPr kumimoji="0" lang="en-US" altLang="en-US" sz="1200" b="0" i="0" u="none" strike="noStrike" cap="none" normalizeH="0" baseline="0" dirty="0">
              <a:ln>
                <a:noFill/>
              </a:ln>
              <a:solidFill>
                <a:srgbClr val="0D47A1"/>
              </a:solidFill>
              <a:effectLst/>
              <a:latin typeface="Georgia" panose="02040502050405020303" pitchFamily="18" charset="0"/>
            </a:endParaRPr>
          </a:p>
          <a:p>
            <a:pPr marL="742950" marR="0" lvl="1" indent="-285750" algn="l" defTabSz="914400" rtl="0" eaLnBrk="0" fontAlgn="base" latinLnBrk="0" hangingPunct="0">
              <a:lnSpc>
                <a:spcPct val="100000"/>
              </a:lnSpc>
              <a:spcBef>
                <a:spcPct val="0"/>
              </a:spcBef>
              <a:spcAft>
                <a:spcPts val="600"/>
              </a:spcAft>
              <a:buClrTx/>
              <a:buSzTx/>
              <a:buFont typeface="Courier New" panose="02070309020205020404" pitchFamily="49" charset="0"/>
              <a:buChar char="o"/>
              <a:tabLst/>
            </a:pPr>
            <a:r>
              <a:rPr kumimoji="0" lang="en-US" altLang="en-US" sz="1200" b="1" i="0" u="none" strike="noStrike" cap="none" normalizeH="0" baseline="0" dirty="0">
                <a:ln>
                  <a:noFill/>
                </a:ln>
                <a:solidFill>
                  <a:schemeClr val="tx1"/>
                </a:solidFill>
                <a:effectLst/>
                <a:latin typeface="Georgia" panose="02040502050405020303" pitchFamily="18" charset="0"/>
              </a:rPr>
              <a:t>Cardiovascular, respiratory, and neurological procedures</a:t>
            </a:r>
            <a:r>
              <a:rPr kumimoji="0" lang="en-US" altLang="en-US" sz="1200" b="0" i="0" u="none" strike="noStrike" cap="none" normalizeH="0" baseline="0" dirty="0">
                <a:ln>
                  <a:noFill/>
                </a:ln>
                <a:solidFill>
                  <a:schemeClr val="tx1"/>
                </a:solidFill>
                <a:effectLst/>
                <a:latin typeface="Georgia" panose="02040502050405020303" pitchFamily="18" charset="0"/>
              </a:rPr>
              <a:t> show the highest anomaly rates. </a:t>
            </a:r>
          </a:p>
          <a:p>
            <a:pPr marL="457200" marR="0" lvl="1" indent="0" algn="l" defTabSz="914400" rtl="0" eaLnBrk="0" fontAlgn="base" latinLnBrk="0" hangingPunct="0">
              <a:lnSpc>
                <a:spcPct val="100000"/>
              </a:lnSpc>
              <a:spcBef>
                <a:spcPct val="0"/>
              </a:spcBef>
              <a:spcAft>
                <a:spcPts val="600"/>
              </a:spcAft>
              <a:buClrTx/>
              <a:buSzTx/>
              <a:tabLst/>
            </a:pPr>
            <a:endParaRPr kumimoji="0" lang="en-US" altLang="en-US" sz="1200"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b="1" i="0" u="none" strike="noStrike" cap="none" normalizeH="0" baseline="0" dirty="0">
                <a:ln>
                  <a:noFill/>
                </a:ln>
                <a:solidFill>
                  <a:schemeClr val="tx1"/>
                </a:solidFill>
                <a:effectLst/>
                <a:latin typeface="Georgia" panose="02040502050405020303" pitchFamily="18" charset="0"/>
              </a:rPr>
              <a:t>Recommendations:</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Stronger audits</a:t>
            </a:r>
            <a:r>
              <a:rPr kumimoji="0" lang="en-US" altLang="en-US" sz="1200" b="0" i="0" u="none" strike="noStrike" cap="none" normalizeH="0" baseline="0" dirty="0">
                <a:ln>
                  <a:noFill/>
                </a:ln>
                <a:solidFill>
                  <a:srgbClr val="0D47A1"/>
                </a:solidFill>
                <a:effectLst/>
                <a:latin typeface="Georgia" panose="02040502050405020303" pitchFamily="18" charset="0"/>
              </a:rPr>
              <a:t> </a:t>
            </a:r>
            <a:r>
              <a:rPr kumimoji="0" lang="en-US" altLang="en-US" sz="1200" b="0" i="0" u="none" strike="noStrike" cap="none" normalizeH="0" baseline="0" dirty="0">
                <a:ln>
                  <a:noFill/>
                </a:ln>
                <a:solidFill>
                  <a:schemeClr val="tx1"/>
                </a:solidFill>
                <a:effectLst/>
                <a:latin typeface="Georgia" panose="02040502050405020303" pitchFamily="18" charset="0"/>
              </a:rPr>
              <a:t>for the 65-74 age group and high-income patients.</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Review high-cost claims</a:t>
            </a:r>
            <a:r>
              <a:rPr kumimoji="0" lang="en-US" altLang="en-US" sz="1200" b="0" i="0" u="none" strike="noStrike" cap="none" normalizeH="0" baseline="0" dirty="0">
                <a:ln>
                  <a:noFill/>
                </a:ln>
                <a:solidFill>
                  <a:srgbClr val="0D47A1"/>
                </a:solidFill>
                <a:effectLst/>
                <a:latin typeface="Georgia" panose="02040502050405020303" pitchFamily="18" charset="0"/>
              </a:rPr>
              <a:t> </a:t>
            </a:r>
            <a:r>
              <a:rPr kumimoji="0" lang="en-US" altLang="en-US" sz="1200" b="0" i="0" u="none" strike="noStrike" cap="none" normalizeH="0" baseline="0" dirty="0">
                <a:ln>
                  <a:noFill/>
                </a:ln>
                <a:solidFill>
                  <a:schemeClr val="tx1"/>
                </a:solidFill>
                <a:effectLst/>
                <a:latin typeface="Georgia" panose="02040502050405020303" pitchFamily="18" charset="0"/>
              </a:rPr>
              <a:t>for potential fraud.</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Investigate high-risk procedures</a:t>
            </a:r>
            <a:r>
              <a:rPr kumimoji="0" lang="en-US" altLang="en-US" sz="1200" b="0" i="0" u="none" strike="noStrike" cap="none" normalizeH="0" baseline="0" dirty="0">
                <a:ln>
                  <a:noFill/>
                </a:ln>
                <a:solidFill>
                  <a:srgbClr val="0D47A1"/>
                </a:solidFill>
                <a:effectLst/>
                <a:latin typeface="Georgia" panose="02040502050405020303" pitchFamily="18" charset="0"/>
              </a:rPr>
              <a:t> </a:t>
            </a:r>
            <a:r>
              <a:rPr kumimoji="0" lang="en-US" altLang="en-US" sz="1200" b="0" i="0" u="none" strike="noStrike" cap="none" normalizeH="0" baseline="0" dirty="0">
                <a:ln>
                  <a:noFill/>
                </a:ln>
                <a:solidFill>
                  <a:schemeClr val="tx1"/>
                </a:solidFill>
                <a:effectLst/>
                <a:latin typeface="Georgia" panose="02040502050405020303" pitchFamily="18" charset="0"/>
              </a:rPr>
              <a:t>for billing irregularities.</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200" b="1" i="0" u="none" strike="noStrike" cap="none" normalizeH="0" baseline="0" dirty="0">
                <a:ln>
                  <a:noFill/>
                </a:ln>
                <a:solidFill>
                  <a:srgbClr val="0D47A1"/>
                </a:solidFill>
                <a:effectLst/>
                <a:latin typeface="Georgia" panose="02040502050405020303" pitchFamily="18" charset="0"/>
              </a:rPr>
              <a:t>Use AI for real-time fraud detection</a:t>
            </a:r>
            <a:r>
              <a:rPr kumimoji="0" lang="en-US" altLang="en-US" sz="1200" b="0" i="0" u="none" strike="noStrike" cap="none" normalizeH="0" baseline="0" dirty="0">
                <a:ln>
                  <a:noFill/>
                </a:ln>
                <a:solidFill>
                  <a:srgbClr val="0D47A1"/>
                </a:solidFill>
                <a:effectLst/>
                <a:latin typeface="Georgia" panose="02040502050405020303" pitchFamily="18" charset="0"/>
              </a:rPr>
              <a:t> </a:t>
            </a:r>
            <a:r>
              <a:rPr kumimoji="0" lang="en-US" altLang="en-US" sz="1200" b="0" i="0" u="none" strike="noStrike" cap="none" normalizeH="0" baseline="0" dirty="0">
                <a:ln>
                  <a:noFill/>
                </a:ln>
                <a:solidFill>
                  <a:schemeClr val="tx1"/>
                </a:solidFill>
                <a:effectLst/>
                <a:latin typeface="Georgia" panose="02040502050405020303" pitchFamily="18" charset="0"/>
              </a:rPr>
              <a:t>to improve claim accuracy.</a:t>
            </a:r>
          </a:p>
        </p:txBody>
      </p:sp>
    </p:spTree>
    <p:extLst>
      <p:ext uri="{BB962C8B-B14F-4D97-AF65-F5344CB8AC3E}">
        <p14:creationId xmlns:p14="http://schemas.microsoft.com/office/powerpoint/2010/main" val="1073804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93A6DC6C-55DB-3CA4-F1F8-2640E19F79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BF08BB-2675-F9E8-57AA-C2E01BDBAB23}"/>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AD190F7A-CEAA-265B-79A9-D360053DCE71}"/>
              </a:ext>
            </a:extLst>
          </p:cNvPr>
          <p:cNvSpPr txBox="1"/>
          <p:nvPr/>
        </p:nvSpPr>
        <p:spPr>
          <a:xfrm>
            <a:off x="0" y="1533559"/>
            <a:ext cx="9126594" cy="1952907"/>
          </a:xfrm>
          <a:prstGeom prst="rect">
            <a:avLst/>
          </a:prstGeom>
          <a:noFill/>
        </p:spPr>
        <p:txBody>
          <a:bodyPr wrap="square">
            <a:spAutoFit/>
          </a:bodyPr>
          <a:lstStyle/>
          <a:p>
            <a:pPr algn="ctr">
              <a:lnSpc>
                <a:spcPct val="150000"/>
              </a:lnSpc>
            </a:pPr>
            <a:r>
              <a:rPr lang="en-US" sz="2800" b="1" dirty="0">
                <a:solidFill>
                  <a:srgbClr val="0D47A1"/>
                </a:solidFill>
                <a:latin typeface="Georgia" panose="02040502050405020303" pitchFamily="18" charset="0"/>
              </a:rPr>
              <a:t>Predictive Modeling </a:t>
            </a:r>
          </a:p>
          <a:p>
            <a:pPr algn="ctr">
              <a:lnSpc>
                <a:spcPct val="150000"/>
              </a:lnSpc>
            </a:pPr>
            <a:r>
              <a:rPr lang="en-US" sz="2800" b="1" dirty="0">
                <a:solidFill>
                  <a:srgbClr val="0D47A1"/>
                </a:solidFill>
                <a:latin typeface="Georgia" panose="02040502050405020303" pitchFamily="18" charset="0"/>
              </a:rPr>
              <a:t>for </a:t>
            </a:r>
          </a:p>
          <a:p>
            <a:pPr algn="ctr">
              <a:lnSpc>
                <a:spcPct val="150000"/>
              </a:lnSpc>
            </a:pPr>
            <a:r>
              <a:rPr lang="en-US" sz="2800" b="1" dirty="0">
                <a:solidFill>
                  <a:srgbClr val="0D47A1"/>
                </a:solidFill>
                <a:latin typeface="Georgia" panose="02040502050405020303" pitchFamily="18" charset="0"/>
              </a:rPr>
              <a:t>Provider Anomaly Detection</a:t>
            </a:r>
          </a:p>
        </p:txBody>
      </p:sp>
    </p:spTree>
    <p:extLst>
      <p:ext uri="{BB962C8B-B14F-4D97-AF65-F5344CB8AC3E}">
        <p14:creationId xmlns:p14="http://schemas.microsoft.com/office/powerpoint/2010/main" val="1695083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852B3913-8F59-57D6-0B73-5891ABF5C0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20D9AF-2FC9-F522-7345-87EDC94A047A}"/>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080CD797-A069-7391-4E6A-CD51629E84D3}"/>
              </a:ext>
            </a:extLst>
          </p:cNvPr>
          <p:cNvSpPr txBox="1"/>
          <p:nvPr/>
        </p:nvSpPr>
        <p:spPr>
          <a:xfrm rot="10800000" flipV="1">
            <a:off x="227314" y="434036"/>
            <a:ext cx="8595866" cy="3731021"/>
          </a:xfrm>
          <a:prstGeom prst="rect">
            <a:avLst/>
          </a:prstGeom>
          <a:noFill/>
        </p:spPr>
        <p:txBody>
          <a:bodyPr wrap="square" rtlCol="0">
            <a:spAutoFit/>
          </a:bodyPr>
          <a:lstStyle/>
          <a:p>
            <a:r>
              <a:rPr lang="en-IN" b="1" dirty="0">
                <a:solidFill>
                  <a:srgbClr val="0D47A1"/>
                </a:solidFill>
                <a:latin typeface="Georgia" panose="02040502050405020303" pitchFamily="18" charset="0"/>
              </a:rPr>
              <a:t>Problem Statement:</a:t>
            </a:r>
            <a:endParaRPr lang="en-US" dirty="0">
              <a:solidFill>
                <a:srgbClr val="0D47A1"/>
              </a:solidFill>
              <a:latin typeface="Georgia" panose="02040502050405020303" pitchFamily="18" charset="0"/>
            </a:endParaRPr>
          </a:p>
          <a:p>
            <a:pPr>
              <a:lnSpc>
                <a:spcPct val="150000"/>
              </a:lnSpc>
              <a:spcAft>
                <a:spcPts val="1200"/>
              </a:spcAft>
            </a:pPr>
            <a:r>
              <a:rPr lang="en-US" dirty="0">
                <a:latin typeface="Georgia" panose="02040502050405020303" pitchFamily="18" charset="0"/>
              </a:rPr>
              <a:t>	Healthcare fraud leads to significant financial losses. Identifying providers with unusual billing patterns is essential to prevent fraudulent claims and ensure fair medical practices.</a:t>
            </a:r>
          </a:p>
          <a:p>
            <a:pPr>
              <a:lnSpc>
                <a:spcPct val="150000"/>
              </a:lnSpc>
              <a:spcAft>
                <a:spcPts val="600"/>
              </a:spcAft>
            </a:pPr>
            <a:r>
              <a:rPr lang="en-US" b="1" dirty="0">
                <a:solidFill>
                  <a:srgbClr val="0D47A1"/>
                </a:solidFill>
                <a:latin typeface="Georgia" panose="02040502050405020303" pitchFamily="18" charset="0"/>
              </a:rPr>
              <a:t>Importance of Predicting the Best Provider</a:t>
            </a:r>
          </a:p>
          <a:p>
            <a:pPr marL="285750" lvl="6" indent="-285750" eaLnBrk="0" fontAlgn="base" hangingPunct="0">
              <a:lnSpc>
                <a:spcPct val="150000"/>
              </a:lnSpc>
              <a:spcBef>
                <a:spcPct val="0"/>
              </a:spcBef>
              <a:spcAft>
                <a:spcPct val="0"/>
              </a:spcAft>
              <a:buClr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Georgia" panose="02040502050405020303" pitchFamily="18" charset="0"/>
              </a:rPr>
              <a:t>Fraud Detection:</a:t>
            </a:r>
            <a:r>
              <a:rPr kumimoji="0" lang="en-US" altLang="en-US" b="0" i="0" u="none" strike="noStrike" cap="none" normalizeH="0" baseline="0" dirty="0">
                <a:ln>
                  <a:noFill/>
                </a:ln>
                <a:solidFill>
                  <a:schemeClr val="tx1"/>
                </a:solidFill>
                <a:effectLst/>
                <a:latin typeface="Georgia" panose="02040502050405020303" pitchFamily="18" charset="0"/>
              </a:rPr>
              <a:t> Flags providers engaging in overbilling or fraud.</a:t>
            </a:r>
          </a:p>
          <a:p>
            <a:pPr marL="285750" lvl="5" indent="-285750" eaLnBrk="0" fontAlgn="base" hangingPunct="0">
              <a:lnSpc>
                <a:spcPct val="150000"/>
              </a:lnSpc>
              <a:spcBef>
                <a:spcPct val="0"/>
              </a:spcBef>
              <a:spcAft>
                <a:spcPct val="0"/>
              </a:spcAft>
              <a:buClr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Georgia" panose="02040502050405020303" pitchFamily="18" charset="0"/>
              </a:rPr>
              <a:t>Cost Control:</a:t>
            </a:r>
            <a:r>
              <a:rPr kumimoji="0" lang="en-US" altLang="en-US" b="0" i="0" u="none" strike="noStrike" cap="none" normalizeH="0" baseline="0" dirty="0">
                <a:ln>
                  <a:noFill/>
                </a:ln>
                <a:solidFill>
                  <a:schemeClr val="tx1"/>
                </a:solidFill>
                <a:effectLst/>
                <a:latin typeface="Georgia" panose="02040502050405020303" pitchFamily="18" charset="0"/>
              </a:rPr>
              <a:t> Reduces unnecessary expenses.</a:t>
            </a:r>
          </a:p>
          <a:p>
            <a:pPr marL="285750" lvl="5" indent="-285750" eaLnBrk="0" fontAlgn="base" hangingPunct="0">
              <a:lnSpc>
                <a:spcPct val="150000"/>
              </a:lnSpc>
              <a:spcBef>
                <a:spcPct val="0"/>
              </a:spcBef>
              <a:spcAft>
                <a:spcPct val="0"/>
              </a:spcAft>
              <a:buClr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Georgia" panose="02040502050405020303" pitchFamily="18" charset="0"/>
              </a:rPr>
              <a:t>Operational Efficiency:</a:t>
            </a:r>
            <a:r>
              <a:rPr kumimoji="0" lang="en-US" altLang="en-US" b="0" i="0" u="none" strike="noStrike" cap="none" normalizeH="0" baseline="0" dirty="0">
                <a:ln>
                  <a:noFill/>
                </a:ln>
                <a:solidFill>
                  <a:schemeClr val="tx1"/>
                </a:solidFill>
                <a:effectLst/>
                <a:latin typeface="Georgia" panose="02040502050405020303" pitchFamily="18" charset="0"/>
              </a:rPr>
              <a:t> Helps insurers monitor billing trends.</a:t>
            </a:r>
          </a:p>
          <a:p>
            <a:pPr marL="285750" lvl="5" indent="-285750" eaLnBrk="0" fontAlgn="base" hangingPunct="0">
              <a:lnSpc>
                <a:spcPct val="150000"/>
              </a:lnSpc>
              <a:spcBef>
                <a:spcPct val="0"/>
              </a:spcBef>
              <a:spcAft>
                <a:spcPct val="0"/>
              </a:spcAft>
              <a:buClr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Georgia" panose="02040502050405020303" pitchFamily="18" charset="0"/>
              </a:rPr>
              <a:t>Patient Protection:</a:t>
            </a:r>
            <a:r>
              <a:rPr kumimoji="0" lang="en-US" altLang="en-US" b="0" i="0" u="none" strike="noStrike" cap="none" normalizeH="0" baseline="0" dirty="0">
                <a:ln>
                  <a:noFill/>
                </a:ln>
                <a:solidFill>
                  <a:schemeClr val="tx1"/>
                </a:solidFill>
                <a:effectLst/>
                <a:latin typeface="Georgia" panose="02040502050405020303" pitchFamily="18" charset="0"/>
              </a:rPr>
              <a:t> Ensures fair medical charges.</a:t>
            </a:r>
          </a:p>
          <a:p>
            <a:pPr marL="285750" lvl="2" indent="-285750" eaLnBrk="0" fontAlgn="base" hangingPunct="0">
              <a:lnSpc>
                <a:spcPct val="150000"/>
              </a:lnSpc>
              <a:spcBef>
                <a:spcPct val="0"/>
              </a:spcBef>
              <a:spcAft>
                <a:spcPct val="0"/>
              </a:spcAft>
              <a:buClrTx/>
              <a:buFont typeface="Arial" panose="020B0604020202020204" pitchFamily="34" charset="0"/>
              <a:buChar char="•"/>
            </a:pPr>
            <a:endParaRPr kumimoji="0" lang="en-US" altLang="en-US" b="0" i="0" u="none" strike="noStrike" cap="none" normalizeH="0" baseline="0" dirty="0">
              <a:ln>
                <a:noFill/>
              </a:ln>
              <a:solidFill>
                <a:schemeClr val="tx1"/>
              </a:solidFill>
              <a:effectLst/>
              <a:latin typeface="Georgia" panose="02040502050405020303" pitchFamily="18" charset="0"/>
            </a:endParaRPr>
          </a:p>
          <a:p>
            <a:pPr>
              <a:lnSpc>
                <a:spcPct val="150000"/>
              </a:lnSpc>
              <a:spcAft>
                <a:spcPts val="1200"/>
              </a:spcAft>
            </a:pPr>
            <a:r>
              <a:rPr lang="en-US" b="1" dirty="0">
                <a:solidFill>
                  <a:srgbClr val="0D47A1"/>
                </a:solidFill>
                <a:latin typeface="Georgia" panose="02040502050405020303" pitchFamily="18" charset="0"/>
              </a:rPr>
              <a:t>Model Objective : </a:t>
            </a:r>
            <a:r>
              <a:rPr lang="en-US" dirty="0">
                <a:latin typeface="Georgia" panose="02040502050405020303" pitchFamily="18" charset="0"/>
              </a:rPr>
              <a:t>Develop an </a:t>
            </a:r>
            <a:r>
              <a:rPr lang="en-US" b="1" dirty="0">
                <a:latin typeface="Georgia" panose="02040502050405020303" pitchFamily="18" charset="0"/>
              </a:rPr>
              <a:t>Isolation Forest-based</a:t>
            </a:r>
            <a:r>
              <a:rPr lang="en-US" dirty="0">
                <a:latin typeface="Georgia" panose="02040502050405020303" pitchFamily="18" charset="0"/>
              </a:rPr>
              <a:t> anomaly detection model to identify healthcare providers with abnormal billing behavior, ensuring cost efficiency and fraud prevention.</a:t>
            </a:r>
            <a:endParaRPr lang="en-IN" dirty="0">
              <a:latin typeface="Georgia" panose="02040502050405020303" pitchFamily="18" charset="0"/>
            </a:endParaRPr>
          </a:p>
        </p:txBody>
      </p:sp>
    </p:spTree>
    <p:extLst>
      <p:ext uri="{BB962C8B-B14F-4D97-AF65-F5344CB8AC3E}">
        <p14:creationId xmlns:p14="http://schemas.microsoft.com/office/powerpoint/2010/main" val="3825412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9F437B9B-D09E-6D85-8531-C504E55FE4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D03B41-208E-1896-3223-0DBFE388DAE6}"/>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55423303-84DD-174C-BC55-04DE04093E85}"/>
              </a:ext>
            </a:extLst>
          </p:cNvPr>
          <p:cNvSpPr txBox="1"/>
          <p:nvPr/>
        </p:nvSpPr>
        <p:spPr>
          <a:xfrm>
            <a:off x="704088" y="902062"/>
            <a:ext cx="7031736" cy="3046988"/>
          </a:xfrm>
          <a:prstGeom prst="rect">
            <a:avLst/>
          </a:prstGeom>
          <a:noFill/>
        </p:spPr>
        <p:txBody>
          <a:bodyPr wrap="square" rtlCol="0">
            <a:spAutoFit/>
          </a:bodyPr>
          <a:lstStyle/>
          <a:p>
            <a:pPr>
              <a:spcAft>
                <a:spcPts val="1200"/>
              </a:spcAft>
            </a:pPr>
            <a:r>
              <a:rPr lang="en-US" sz="1600" b="1" dirty="0">
                <a:solidFill>
                  <a:srgbClr val="0D47A1"/>
                </a:solidFill>
                <a:latin typeface="Georgia" panose="02040502050405020303" pitchFamily="18" charset="0"/>
              </a:rPr>
              <a:t>Datasets Used</a:t>
            </a:r>
          </a:p>
          <a:p>
            <a:pPr marL="285750" indent="-285750">
              <a:spcAft>
                <a:spcPts val="600"/>
              </a:spcAft>
              <a:buFont typeface="Arial" panose="020B0604020202020204" pitchFamily="34" charset="0"/>
              <a:buChar char="•"/>
            </a:pPr>
            <a:r>
              <a:rPr lang="en-IN" b="0" i="1" dirty="0">
                <a:solidFill>
                  <a:schemeClr val="tx1"/>
                </a:solidFill>
                <a:effectLst/>
                <a:latin typeface="Georgia" panose="02040502050405020303" pitchFamily="18" charset="0"/>
              </a:rPr>
              <a:t>Medicare_Provider_Charge_Inpatient</a:t>
            </a:r>
          </a:p>
          <a:p>
            <a:pPr marL="285750" indent="-285750">
              <a:spcAft>
                <a:spcPts val="600"/>
              </a:spcAft>
              <a:buFont typeface="Arial" panose="020B0604020202020204" pitchFamily="34" charset="0"/>
              <a:buChar char="•"/>
            </a:pPr>
            <a:r>
              <a:rPr lang="en-IN" b="0" i="1" dirty="0">
                <a:solidFill>
                  <a:schemeClr val="tx1"/>
                </a:solidFill>
                <a:effectLst/>
                <a:latin typeface="Georgia" panose="02040502050405020303" pitchFamily="18" charset="0"/>
              </a:rPr>
              <a:t>Medicare_Provider_Charge_Outpatient</a:t>
            </a:r>
            <a:endParaRPr lang="en-US" i="1" dirty="0">
              <a:solidFill>
                <a:schemeClr val="tx1"/>
              </a:solidFill>
              <a:latin typeface="Georgia" panose="02040502050405020303" pitchFamily="18" charset="0"/>
            </a:endParaRPr>
          </a:p>
          <a:p>
            <a:pPr>
              <a:buFont typeface="Arial" panose="020B0604020202020204" pitchFamily="34" charset="0"/>
              <a:buChar char="•"/>
            </a:pPr>
            <a:endParaRPr lang="en-US" sz="1200" dirty="0">
              <a:solidFill>
                <a:srgbClr val="0D47A1"/>
              </a:solidFill>
              <a:latin typeface="Georgia" panose="02040502050405020303" pitchFamily="18" charset="0"/>
            </a:endParaRPr>
          </a:p>
          <a:p>
            <a:pPr>
              <a:spcAft>
                <a:spcPts val="1200"/>
              </a:spcAft>
            </a:pPr>
            <a:r>
              <a:rPr lang="en-US" sz="1600" b="1" dirty="0">
                <a:solidFill>
                  <a:srgbClr val="0D47A1"/>
                </a:solidFill>
                <a:latin typeface="Georgia" panose="02040502050405020303" pitchFamily="18" charset="0"/>
              </a:rPr>
              <a:t>Key Columns Used in Analysis</a:t>
            </a:r>
          </a:p>
          <a:p>
            <a:pPr marL="171450" indent="-171450">
              <a:spcAft>
                <a:spcPts val="600"/>
              </a:spcAft>
              <a:buFont typeface="Arial" panose="020B0604020202020204" pitchFamily="34" charset="0"/>
              <a:buChar char="•"/>
            </a:pPr>
            <a:r>
              <a:rPr lang="en-US" b="1" dirty="0">
                <a:latin typeface="Georgia" panose="02040502050405020303" pitchFamily="18" charset="0"/>
              </a:rPr>
              <a:t>DRG Definition /APC</a:t>
            </a:r>
            <a:r>
              <a:rPr lang="en-US" dirty="0">
                <a:latin typeface="Georgia" panose="02040502050405020303" pitchFamily="18" charset="0"/>
              </a:rPr>
              <a:t>– Diagnosis-related group (procedure category)</a:t>
            </a:r>
          </a:p>
          <a:p>
            <a:pPr marL="171450" indent="-171450">
              <a:spcAft>
                <a:spcPts val="600"/>
              </a:spcAft>
              <a:buFont typeface="Arial" panose="020B0604020202020204" pitchFamily="34" charset="0"/>
              <a:buChar char="•"/>
            </a:pPr>
            <a:r>
              <a:rPr lang="en-US" b="1" dirty="0">
                <a:latin typeface="Georgia" panose="02040502050405020303" pitchFamily="18" charset="0"/>
              </a:rPr>
              <a:t>Provider Name – </a:t>
            </a:r>
            <a:r>
              <a:rPr lang="en-US" dirty="0">
                <a:latin typeface="Georgia" panose="02040502050405020303" pitchFamily="18" charset="0"/>
              </a:rPr>
              <a:t>Unique name for Provider</a:t>
            </a:r>
          </a:p>
          <a:p>
            <a:pPr marL="171450" indent="-171450">
              <a:spcAft>
                <a:spcPts val="600"/>
              </a:spcAft>
              <a:buFont typeface="Arial" panose="020B0604020202020204" pitchFamily="34" charset="0"/>
              <a:buChar char="•"/>
            </a:pPr>
            <a:r>
              <a:rPr lang="en-US" b="1" dirty="0">
                <a:latin typeface="Georgia" panose="02040502050405020303" pitchFamily="18" charset="0"/>
              </a:rPr>
              <a:t>Total Discharge – </a:t>
            </a:r>
            <a:r>
              <a:rPr lang="en-US" dirty="0">
                <a:latin typeface="Georgia" panose="02040502050405020303" pitchFamily="18" charset="0"/>
              </a:rPr>
              <a:t>Discharge for each procedure </a:t>
            </a:r>
          </a:p>
          <a:p>
            <a:pPr marL="171450" indent="-171450">
              <a:spcAft>
                <a:spcPts val="600"/>
              </a:spcAft>
              <a:buFont typeface="Arial" panose="020B0604020202020204" pitchFamily="34" charset="0"/>
              <a:buChar char="•"/>
            </a:pPr>
            <a:r>
              <a:rPr lang="en-US" b="1" dirty="0">
                <a:latin typeface="Georgia" panose="02040502050405020303" pitchFamily="18" charset="0"/>
              </a:rPr>
              <a:t>Average Covered Charges</a:t>
            </a:r>
            <a:r>
              <a:rPr lang="en-US" dirty="0">
                <a:latin typeface="Georgia" panose="02040502050405020303" pitchFamily="18" charset="0"/>
              </a:rPr>
              <a:t> – Amount billed by the hospital</a:t>
            </a:r>
          </a:p>
          <a:p>
            <a:pPr marL="171450" indent="-171450">
              <a:spcAft>
                <a:spcPts val="600"/>
              </a:spcAft>
              <a:buFont typeface="Arial" panose="020B0604020202020204" pitchFamily="34" charset="0"/>
              <a:buChar char="•"/>
            </a:pPr>
            <a:r>
              <a:rPr lang="en-US" b="1" dirty="0">
                <a:latin typeface="Georgia" panose="02040502050405020303" pitchFamily="18" charset="0"/>
              </a:rPr>
              <a:t>Average Total Payments</a:t>
            </a:r>
            <a:r>
              <a:rPr lang="en-US" dirty="0">
                <a:latin typeface="Georgia" panose="02040502050405020303" pitchFamily="18" charset="0"/>
              </a:rPr>
              <a:t> – Amount paid by Medicare/insurer</a:t>
            </a:r>
          </a:p>
        </p:txBody>
      </p:sp>
      <p:sp>
        <p:nvSpPr>
          <p:cNvPr id="3" name="TextBox 2">
            <a:extLst>
              <a:ext uri="{FF2B5EF4-FFF2-40B4-BE49-F238E27FC236}">
                <a16:creationId xmlns:a16="http://schemas.microsoft.com/office/drawing/2014/main" id="{6ADD9A69-01F7-796E-F458-5E1B1E0522AC}"/>
              </a:ext>
            </a:extLst>
          </p:cNvPr>
          <p:cNvSpPr txBox="1"/>
          <p:nvPr/>
        </p:nvSpPr>
        <p:spPr>
          <a:xfrm>
            <a:off x="0" y="221250"/>
            <a:ext cx="9144000" cy="400110"/>
          </a:xfrm>
          <a:prstGeom prst="rect">
            <a:avLst/>
          </a:prstGeom>
          <a:noFill/>
        </p:spPr>
        <p:txBody>
          <a:bodyPr wrap="square" rtlCol="0">
            <a:spAutoFit/>
          </a:bodyPr>
          <a:lstStyle/>
          <a:p>
            <a:pPr algn="ctr"/>
            <a:r>
              <a:rPr lang="en-IN" sz="2000" b="1" i="1" dirty="0">
                <a:solidFill>
                  <a:srgbClr val="0D47A1"/>
                </a:solidFill>
                <a:latin typeface="Georgia" panose="02040502050405020303" pitchFamily="18" charset="0"/>
              </a:rPr>
              <a:t>Data Overview</a:t>
            </a:r>
          </a:p>
        </p:txBody>
      </p:sp>
    </p:spTree>
    <p:extLst>
      <p:ext uri="{BB962C8B-B14F-4D97-AF65-F5344CB8AC3E}">
        <p14:creationId xmlns:p14="http://schemas.microsoft.com/office/powerpoint/2010/main" val="962955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4099244C-DDC8-C776-0588-73595CBC62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A587171-542D-C106-A1F0-95AD838F7131}"/>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B298FB8C-C048-FF32-6FCD-F6A05C197907}"/>
              </a:ext>
            </a:extLst>
          </p:cNvPr>
          <p:cNvSpPr txBox="1"/>
          <p:nvPr/>
        </p:nvSpPr>
        <p:spPr>
          <a:xfrm>
            <a:off x="0" y="126152"/>
            <a:ext cx="9144000" cy="400110"/>
          </a:xfrm>
          <a:prstGeom prst="rect">
            <a:avLst/>
          </a:prstGeom>
          <a:noFill/>
        </p:spPr>
        <p:txBody>
          <a:bodyPr wrap="square">
            <a:spAutoFit/>
          </a:bodyPr>
          <a:lstStyle/>
          <a:p>
            <a:pPr algn="ctr"/>
            <a:r>
              <a:rPr lang="en-IN" sz="2000" b="1" i="1" dirty="0">
                <a:solidFill>
                  <a:srgbClr val="0D47A1"/>
                </a:solidFill>
                <a:latin typeface="Georgia" panose="02040502050405020303" pitchFamily="18" charset="0"/>
              </a:rPr>
              <a:t>Data Processing &amp; Feature Engineering</a:t>
            </a:r>
          </a:p>
        </p:txBody>
      </p:sp>
      <p:sp>
        <p:nvSpPr>
          <p:cNvPr id="5" name="TextBox 4">
            <a:extLst>
              <a:ext uri="{FF2B5EF4-FFF2-40B4-BE49-F238E27FC236}">
                <a16:creationId xmlns:a16="http://schemas.microsoft.com/office/drawing/2014/main" id="{D0E275A0-4C0A-8D05-D408-4DE7A9183F60}"/>
              </a:ext>
            </a:extLst>
          </p:cNvPr>
          <p:cNvSpPr txBox="1"/>
          <p:nvPr/>
        </p:nvSpPr>
        <p:spPr>
          <a:xfrm>
            <a:off x="283248" y="694944"/>
            <a:ext cx="8394408" cy="307777"/>
          </a:xfrm>
          <a:prstGeom prst="rect">
            <a:avLst/>
          </a:prstGeom>
          <a:noFill/>
        </p:spPr>
        <p:txBody>
          <a:bodyPr wrap="square" rtlCol="0">
            <a:spAutoFit/>
          </a:bodyPr>
          <a:lstStyle/>
          <a:p>
            <a:r>
              <a:rPr lang="en-IN" b="1" dirty="0">
                <a:solidFill>
                  <a:srgbClr val="0D47A1"/>
                </a:solidFill>
                <a:latin typeface="Georgia" panose="02040502050405020303" pitchFamily="18" charset="0"/>
              </a:rPr>
              <a:t>Renaming columns:</a:t>
            </a:r>
            <a:endParaRPr lang="en-US" dirty="0">
              <a:solidFill>
                <a:srgbClr val="0D47A1"/>
              </a:solidFill>
              <a:latin typeface="Georgia" panose="02040502050405020303" pitchFamily="18" charset="0"/>
            </a:endParaRPr>
          </a:p>
        </p:txBody>
      </p:sp>
      <p:pic>
        <p:nvPicPr>
          <p:cNvPr id="6" name="Picture 5">
            <a:extLst>
              <a:ext uri="{FF2B5EF4-FFF2-40B4-BE49-F238E27FC236}">
                <a16:creationId xmlns:a16="http://schemas.microsoft.com/office/drawing/2014/main" id="{60B98E30-701C-38B6-2825-472B31056728}"/>
              </a:ext>
            </a:extLst>
          </p:cNvPr>
          <p:cNvPicPr>
            <a:picLocks noChangeAspect="1"/>
          </p:cNvPicPr>
          <p:nvPr/>
        </p:nvPicPr>
        <p:blipFill>
          <a:blip r:embed="rId3"/>
          <a:stretch>
            <a:fillRect/>
          </a:stretch>
        </p:blipFill>
        <p:spPr>
          <a:xfrm>
            <a:off x="603288" y="3403378"/>
            <a:ext cx="8394408" cy="1316668"/>
          </a:xfrm>
          <a:prstGeom prst="rect">
            <a:avLst/>
          </a:prstGeom>
        </p:spPr>
      </p:pic>
      <p:sp>
        <p:nvSpPr>
          <p:cNvPr id="10" name="TextBox 9">
            <a:extLst>
              <a:ext uri="{FF2B5EF4-FFF2-40B4-BE49-F238E27FC236}">
                <a16:creationId xmlns:a16="http://schemas.microsoft.com/office/drawing/2014/main" id="{1E19C4F6-521E-39EE-009A-6BC34DC3FCD6}"/>
              </a:ext>
            </a:extLst>
          </p:cNvPr>
          <p:cNvSpPr txBox="1"/>
          <p:nvPr/>
        </p:nvSpPr>
        <p:spPr>
          <a:xfrm>
            <a:off x="603288" y="956555"/>
            <a:ext cx="8394408" cy="1908215"/>
          </a:xfrm>
          <a:prstGeom prst="rect">
            <a:avLst/>
          </a:prstGeom>
          <a:noFill/>
        </p:spPr>
        <p:txBody>
          <a:bodyPr wrap="square">
            <a:spAutoFit/>
          </a:bodyPr>
          <a:lstStyle/>
          <a:p>
            <a:pPr marL="285750" lvl="3" indent="-285750" eaLnBrk="0" fontAlgn="base" hangingPunct="0">
              <a:spcBef>
                <a:spcPct val="0"/>
              </a:spcBef>
              <a:spcAft>
                <a:spcPts val="600"/>
              </a:spcAft>
              <a:buClrTx/>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eorgia" panose="02040502050405020303" pitchFamily="18" charset="0"/>
              </a:rPr>
              <a:t>Handling Missing Values: </a:t>
            </a:r>
            <a:r>
              <a:rPr kumimoji="0" lang="en-US" altLang="en-US" b="0" i="0" u="none" strike="noStrike" cap="none" normalizeH="0" baseline="0" dirty="0">
                <a:ln>
                  <a:noFill/>
                </a:ln>
                <a:solidFill>
                  <a:schemeClr val="tx1"/>
                </a:solidFill>
                <a:effectLst/>
                <a:latin typeface="Georgia" panose="02040502050405020303" pitchFamily="18" charset="0"/>
              </a:rPr>
              <a:t>Checked for missing data and performed necessary imputation.</a:t>
            </a:r>
          </a:p>
          <a:p>
            <a:pPr marL="285750" lvl="1" indent="-285750" eaLnBrk="0" fontAlgn="base" hangingPunct="0">
              <a:spcBef>
                <a:spcPct val="0"/>
              </a:spcBef>
              <a:spcAft>
                <a:spcPts val="600"/>
              </a:spcAft>
              <a:buClrTx/>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eorgia" panose="02040502050405020303" pitchFamily="18" charset="0"/>
              </a:rPr>
              <a:t>Column Renaming</a:t>
            </a:r>
            <a:r>
              <a:rPr kumimoji="0" lang="en-US" altLang="en-US" sz="1200" b="0" i="0" u="none" strike="noStrike" cap="none" normalizeH="0" baseline="0" dirty="0">
                <a:ln>
                  <a:noFill/>
                </a:ln>
                <a:solidFill>
                  <a:schemeClr val="tx1"/>
                </a:solidFill>
                <a:effectLst/>
                <a:latin typeface="Georgia" panose="02040502050405020303" pitchFamily="18" charset="0"/>
              </a:rPr>
              <a:t>: </a:t>
            </a:r>
            <a:r>
              <a:rPr kumimoji="0" lang="en-US" altLang="en-US" b="0" i="0" u="none" strike="noStrike" cap="none" normalizeH="0" baseline="0" dirty="0">
                <a:ln>
                  <a:noFill/>
                </a:ln>
                <a:solidFill>
                  <a:schemeClr val="tx1"/>
                </a:solidFill>
                <a:effectLst/>
                <a:latin typeface="Georgia" panose="02040502050405020303" pitchFamily="18" charset="0"/>
              </a:rPr>
              <a:t>Standardized column names for consistency.</a:t>
            </a:r>
          </a:p>
          <a:p>
            <a:pPr marL="285750" lvl="1" indent="-285750" eaLnBrk="0" fontAlgn="base" hangingPunct="0">
              <a:spcBef>
                <a:spcPct val="0"/>
              </a:spcBef>
              <a:spcAft>
                <a:spcPts val="600"/>
              </a:spcAft>
              <a:buClrTx/>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eorgia" panose="02040502050405020303" pitchFamily="18" charset="0"/>
              </a:rPr>
              <a:t>Feature Selection</a:t>
            </a:r>
            <a:r>
              <a:rPr kumimoji="0" lang="en-US" altLang="en-US" sz="1200" b="0" i="0" u="none" strike="noStrike" cap="none" normalizeH="0" baseline="0" dirty="0">
                <a:ln>
                  <a:noFill/>
                </a:ln>
                <a:solidFill>
                  <a:schemeClr val="tx1"/>
                </a:solidFill>
                <a:effectLst/>
                <a:latin typeface="Georgia" panose="02040502050405020303" pitchFamily="18" charset="0"/>
              </a:rPr>
              <a:t>: </a:t>
            </a:r>
            <a:r>
              <a:rPr kumimoji="0" lang="en-US" altLang="en-US" b="0" i="0" u="none" strike="noStrike" cap="none" normalizeH="0" baseline="0" dirty="0">
                <a:ln>
                  <a:noFill/>
                </a:ln>
                <a:solidFill>
                  <a:schemeClr val="tx1"/>
                </a:solidFill>
                <a:effectLst/>
                <a:latin typeface="Georgia" panose="02040502050405020303" pitchFamily="18" charset="0"/>
              </a:rPr>
              <a:t>Chose relevant columns such as Procedure, Provider_Name, Total_Discharge, Avg covered charges, and Average Total Payments.</a:t>
            </a:r>
          </a:p>
          <a:p>
            <a:pPr marL="285750" lvl="1" indent="-285750" eaLnBrk="0" fontAlgn="base" hangingPunct="0">
              <a:spcBef>
                <a:spcPct val="0"/>
              </a:spcBef>
              <a:spcAft>
                <a:spcPts val="600"/>
              </a:spcAft>
              <a:buClrTx/>
              <a:buFont typeface="Arial" panose="020B0604020202020204" pitchFamily="34" charset="0"/>
              <a:buChar char="•"/>
            </a:pPr>
            <a:r>
              <a:rPr lang="en-IN" sz="1200" b="1" dirty="0">
                <a:latin typeface="Georgia" panose="02040502050405020303" pitchFamily="18" charset="0"/>
              </a:rPr>
              <a:t>Encoding Categorical Variables</a:t>
            </a:r>
            <a:r>
              <a:rPr lang="en-IN" sz="1200" dirty="0">
                <a:latin typeface="Georgia" panose="02040502050405020303" pitchFamily="18" charset="0"/>
              </a:rPr>
              <a:t>: </a:t>
            </a:r>
            <a:r>
              <a:rPr lang="en-IN" dirty="0">
                <a:latin typeface="Georgia" panose="02040502050405020303" pitchFamily="18" charset="0"/>
              </a:rPr>
              <a:t>Converted categorical columns (Procedure, </a:t>
            </a:r>
            <a:r>
              <a:rPr lang="en-IN" dirty="0" err="1">
                <a:latin typeface="Georgia" panose="02040502050405020303" pitchFamily="18" charset="0"/>
              </a:rPr>
              <a:t>Provider_Name</a:t>
            </a:r>
            <a:r>
              <a:rPr lang="en-IN" dirty="0">
                <a:latin typeface="Georgia" panose="02040502050405020303" pitchFamily="18" charset="0"/>
              </a:rPr>
              <a:t>) into numerical format using Ordinal Encoding.</a:t>
            </a:r>
          </a:p>
          <a:p>
            <a:pPr marL="285750" lvl="1" indent="-285750" eaLnBrk="0" fontAlgn="base" hangingPunct="0">
              <a:spcBef>
                <a:spcPct val="0"/>
              </a:spcBef>
              <a:spcAft>
                <a:spcPts val="600"/>
              </a:spcAft>
              <a:buClrTx/>
              <a:buFont typeface="Arial" panose="020B0604020202020204" pitchFamily="34" charset="0"/>
              <a:buChar char="•"/>
            </a:pPr>
            <a:r>
              <a:rPr lang="en-IN" sz="1200" b="1" dirty="0">
                <a:latin typeface="Georgia" panose="02040502050405020303" pitchFamily="18" charset="0"/>
              </a:rPr>
              <a:t>Feature Scaling</a:t>
            </a:r>
            <a:r>
              <a:rPr lang="en-IN" sz="1200" dirty="0">
                <a:latin typeface="Georgia" panose="02040502050405020303" pitchFamily="18" charset="0"/>
              </a:rPr>
              <a:t>: </a:t>
            </a:r>
            <a:r>
              <a:rPr lang="en-IN" dirty="0">
                <a:latin typeface="Georgia" panose="02040502050405020303" pitchFamily="18" charset="0"/>
              </a:rPr>
              <a:t>Used Min-Max scaling to normalize data and improve model performance.</a:t>
            </a:r>
          </a:p>
        </p:txBody>
      </p:sp>
      <p:sp>
        <p:nvSpPr>
          <p:cNvPr id="12" name="TextBox 11">
            <a:extLst>
              <a:ext uri="{FF2B5EF4-FFF2-40B4-BE49-F238E27FC236}">
                <a16:creationId xmlns:a16="http://schemas.microsoft.com/office/drawing/2014/main" id="{9E276785-5B2E-8330-91A7-BEF0B081C896}"/>
              </a:ext>
            </a:extLst>
          </p:cNvPr>
          <p:cNvSpPr txBox="1"/>
          <p:nvPr/>
        </p:nvSpPr>
        <p:spPr>
          <a:xfrm>
            <a:off x="176242" y="3095601"/>
            <a:ext cx="4624250" cy="307777"/>
          </a:xfrm>
          <a:prstGeom prst="rect">
            <a:avLst/>
          </a:prstGeom>
          <a:noFill/>
        </p:spPr>
        <p:txBody>
          <a:bodyPr wrap="square">
            <a:spAutoFit/>
          </a:bodyPr>
          <a:lstStyle/>
          <a:p>
            <a:r>
              <a:rPr lang="en-US" b="1" dirty="0">
                <a:solidFill>
                  <a:srgbClr val="0D47A1"/>
                </a:solidFill>
                <a:latin typeface="Georgia" panose="02040502050405020303" pitchFamily="18" charset="0"/>
              </a:rPr>
              <a:t>Features used for training the model</a:t>
            </a:r>
            <a:endParaRPr lang="en-IN" b="1" dirty="0">
              <a:solidFill>
                <a:srgbClr val="0D47A1"/>
              </a:solidFill>
              <a:latin typeface="Georgia" panose="02040502050405020303" pitchFamily="18" charset="0"/>
            </a:endParaRPr>
          </a:p>
        </p:txBody>
      </p:sp>
    </p:spTree>
    <p:extLst>
      <p:ext uri="{BB962C8B-B14F-4D97-AF65-F5344CB8AC3E}">
        <p14:creationId xmlns:p14="http://schemas.microsoft.com/office/powerpoint/2010/main" val="350315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BEB86682-E59B-A490-5758-494E74AAD6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06CD82-5BCA-7285-2BD3-C0A80E859F80}"/>
              </a:ext>
            </a:extLst>
          </p:cNvPr>
          <p:cNvSpPr txBox="1"/>
          <p:nvPr/>
        </p:nvSpPr>
        <p:spPr>
          <a:xfrm>
            <a:off x="8519767" y="5017348"/>
            <a:ext cx="606827" cy="153888"/>
          </a:xfrm>
          <a:prstGeom prst="rect">
            <a:avLst/>
          </a:prstGeom>
          <a:noFill/>
        </p:spPr>
        <p:txBody>
          <a:bodyPr wrap="square" lIns="0" tIns="0" rIns="0" bIns="0">
            <a:spAutoFit/>
          </a:bodyPr>
          <a:lstStyle/>
          <a:p>
            <a:r>
              <a:rPr lang="en-IN" sz="500" dirty="0">
                <a:latin typeface="Georgia" panose="02040502050405020303" pitchFamily="18" charset="0"/>
                <a:cs typeface="Calibri" panose="020F0502020204030204" pitchFamily="34" charset="0"/>
              </a:rPr>
              <a:t>Image source: </a:t>
            </a:r>
            <a:r>
              <a:rPr lang="en-IN" sz="500" dirty="0">
                <a:latin typeface="Georgia" panose="02040502050405020303" pitchFamily="18" charset="0"/>
                <a:cs typeface="Calibri" panose="020F0502020204030204" pitchFamily="34" charset="0"/>
                <a:hlinkClick r:id="rId2"/>
              </a:rPr>
              <a:t>icons8</a:t>
            </a:r>
            <a:r>
              <a:rPr lang="en-IN" sz="500" dirty="0">
                <a:latin typeface="Georgia" panose="02040502050405020303" pitchFamily="18" charset="0"/>
                <a:cs typeface="Calibri" panose="020F0502020204030204" pitchFamily="34" charset="0"/>
              </a:rPr>
              <a:t>`</a:t>
            </a:r>
          </a:p>
        </p:txBody>
      </p:sp>
      <p:sp>
        <p:nvSpPr>
          <p:cNvPr id="4" name="TextBox 3">
            <a:extLst>
              <a:ext uri="{FF2B5EF4-FFF2-40B4-BE49-F238E27FC236}">
                <a16:creationId xmlns:a16="http://schemas.microsoft.com/office/drawing/2014/main" id="{6A30C866-A682-E22D-7FFA-AB59C9CB58F8}"/>
              </a:ext>
            </a:extLst>
          </p:cNvPr>
          <p:cNvSpPr txBox="1"/>
          <p:nvPr/>
        </p:nvSpPr>
        <p:spPr>
          <a:xfrm>
            <a:off x="0" y="145034"/>
            <a:ext cx="9144000" cy="400110"/>
          </a:xfrm>
          <a:prstGeom prst="rect">
            <a:avLst/>
          </a:prstGeom>
          <a:noFill/>
        </p:spPr>
        <p:txBody>
          <a:bodyPr wrap="square">
            <a:spAutoFit/>
          </a:bodyPr>
          <a:lstStyle/>
          <a:p>
            <a:pPr algn="ctr"/>
            <a:r>
              <a:rPr lang="en-IN" sz="2000" b="1" i="1" dirty="0">
                <a:solidFill>
                  <a:srgbClr val="0D47A1"/>
                </a:solidFill>
                <a:latin typeface="Georgia" panose="02040502050405020303" pitchFamily="18" charset="0"/>
              </a:rPr>
              <a:t>Model Selection &amp; Training</a:t>
            </a:r>
          </a:p>
        </p:txBody>
      </p:sp>
      <p:sp>
        <p:nvSpPr>
          <p:cNvPr id="5" name="Rectangle 1">
            <a:extLst>
              <a:ext uri="{FF2B5EF4-FFF2-40B4-BE49-F238E27FC236}">
                <a16:creationId xmlns:a16="http://schemas.microsoft.com/office/drawing/2014/main" id="{0CEF4DDC-9C2C-315D-78D7-2F7154F344B5}"/>
              </a:ext>
            </a:extLst>
          </p:cNvPr>
          <p:cNvSpPr>
            <a:spLocks noChangeArrowheads="1"/>
          </p:cNvSpPr>
          <p:nvPr/>
        </p:nvSpPr>
        <p:spPr bwMode="auto">
          <a:xfrm>
            <a:off x="621792" y="498978"/>
            <a:ext cx="833628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300000"/>
              </a:lnSpc>
              <a:spcAft>
                <a:spcPts val="600"/>
              </a:spcAft>
            </a:pPr>
            <a:r>
              <a:rPr lang="en-IN" sz="1500" b="1" i="1" dirty="0">
                <a:solidFill>
                  <a:schemeClr val="tx1"/>
                </a:solidFill>
                <a:latin typeface="Georgia" panose="02040502050405020303" pitchFamily="18" charset="0"/>
              </a:rPr>
              <a:t>1. Model Name: </a:t>
            </a:r>
            <a:r>
              <a:rPr lang="en-IN" i="1" dirty="0">
                <a:solidFill>
                  <a:srgbClr val="00B050"/>
                </a:solidFill>
                <a:latin typeface="Georgia" panose="02040502050405020303" pitchFamily="18" charset="0"/>
              </a:rPr>
              <a:t>Isolation Forest</a:t>
            </a:r>
            <a:endParaRPr lang="en-US" i="1" dirty="0">
              <a:solidFill>
                <a:srgbClr val="00B050"/>
              </a:solidFill>
              <a:latin typeface="Georgia" panose="02040502050405020303" pitchFamily="18" charset="0"/>
            </a:endParaRPr>
          </a:p>
          <a:p>
            <a:pPr>
              <a:spcAft>
                <a:spcPts val="600"/>
              </a:spcAft>
            </a:pPr>
            <a:r>
              <a:rPr lang="en-US" sz="1500" b="1" i="1" dirty="0">
                <a:solidFill>
                  <a:schemeClr val="tx1"/>
                </a:solidFill>
                <a:latin typeface="Georgia" panose="02040502050405020303" pitchFamily="18" charset="0"/>
              </a:rPr>
              <a:t>2. Why This Model?</a:t>
            </a:r>
          </a:p>
          <a:p>
            <a:pPr marL="285750" indent="-285750">
              <a:spcAft>
                <a:spcPts val="600"/>
              </a:spcAft>
              <a:buFont typeface="Arial" panose="020B0604020202020204" pitchFamily="34" charset="0"/>
              <a:buChar char="•"/>
            </a:pPr>
            <a:r>
              <a:rPr lang="en-US" dirty="0">
                <a:latin typeface="Georgia" panose="02040502050405020303" pitchFamily="18" charset="0"/>
              </a:rPr>
              <a:t>Specifically, designed for </a:t>
            </a:r>
            <a:r>
              <a:rPr lang="en-US" b="1" dirty="0">
                <a:latin typeface="Georgia" panose="02040502050405020303" pitchFamily="18" charset="0"/>
              </a:rPr>
              <a:t>anomaly detection</a:t>
            </a:r>
            <a:r>
              <a:rPr lang="en-US" dirty="0">
                <a:latin typeface="Georgia" panose="02040502050405020303" pitchFamily="18" charset="0"/>
              </a:rPr>
              <a:t> in high-dimensional data.</a:t>
            </a:r>
          </a:p>
          <a:p>
            <a:pPr marL="285750" indent="-285750">
              <a:spcAft>
                <a:spcPts val="600"/>
              </a:spcAft>
              <a:buFont typeface="Arial" panose="020B0604020202020204" pitchFamily="34" charset="0"/>
              <a:buChar char="•"/>
            </a:pPr>
            <a:r>
              <a:rPr lang="en-US" dirty="0">
                <a:latin typeface="Georgia" panose="02040502050405020303" pitchFamily="18" charset="0"/>
              </a:rPr>
              <a:t>Works well with </a:t>
            </a:r>
            <a:r>
              <a:rPr lang="en-US" b="1" dirty="0">
                <a:latin typeface="Georgia" panose="02040502050405020303" pitchFamily="18" charset="0"/>
              </a:rPr>
              <a:t>imbalanced datasets</a:t>
            </a:r>
            <a:r>
              <a:rPr lang="en-US" dirty="0">
                <a:latin typeface="Georgia" panose="02040502050405020303" pitchFamily="18" charset="0"/>
              </a:rPr>
              <a:t> (few anomalies among many normal providers).</a:t>
            </a:r>
          </a:p>
          <a:p>
            <a:pPr marL="285750" indent="-285750">
              <a:spcAft>
                <a:spcPts val="600"/>
              </a:spcAft>
              <a:buFont typeface="Arial" panose="020B0604020202020204" pitchFamily="34" charset="0"/>
              <a:buChar char="•"/>
            </a:pPr>
            <a:r>
              <a:rPr lang="en-US" b="1" dirty="0">
                <a:latin typeface="Georgia" panose="02040502050405020303" pitchFamily="18" charset="0"/>
              </a:rPr>
              <a:t>Unsupervised learning approach</a:t>
            </a:r>
            <a:r>
              <a:rPr lang="en-US" dirty="0">
                <a:latin typeface="Georgia" panose="02040502050405020303" pitchFamily="18" charset="0"/>
              </a:rPr>
              <a:t>, making it suitable for fraud detection without labeled data.</a:t>
            </a:r>
          </a:p>
          <a:p>
            <a:pPr>
              <a:spcAft>
                <a:spcPts val="600"/>
              </a:spcAft>
            </a:pPr>
            <a:endParaRPr lang="en-US" dirty="0">
              <a:latin typeface="Georgia" panose="02040502050405020303" pitchFamily="18" charset="0"/>
            </a:endParaRPr>
          </a:p>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1500" b="1" i="1" u="none" strike="noStrike" cap="none" normalizeH="0" baseline="0" dirty="0">
                <a:ln>
                  <a:noFill/>
                </a:ln>
                <a:solidFill>
                  <a:schemeClr val="tx1"/>
                </a:solidFill>
                <a:effectLst/>
                <a:latin typeface="Georgia" panose="02040502050405020303" pitchFamily="18" charset="0"/>
              </a:rPr>
              <a:t>3. Steps in Training Process: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Georgia" panose="02040502050405020303" pitchFamily="18" charset="0"/>
              </a:rPr>
              <a:t>Performed </a:t>
            </a:r>
            <a:r>
              <a:rPr kumimoji="0" lang="en-US" altLang="en-US" sz="1400" b="1" i="0" u="none" strike="noStrike" cap="none" normalizeH="0" baseline="0" dirty="0">
                <a:ln>
                  <a:noFill/>
                </a:ln>
                <a:solidFill>
                  <a:schemeClr val="tx1"/>
                </a:solidFill>
                <a:effectLst/>
                <a:latin typeface="Georgia" panose="02040502050405020303" pitchFamily="18" charset="0"/>
              </a:rPr>
              <a:t>hyperparameter tuning</a:t>
            </a:r>
            <a:r>
              <a:rPr kumimoji="0" lang="en-US" altLang="en-US" sz="1400" b="0" i="0" u="none" strike="noStrike" cap="none" normalizeH="0" baseline="0" dirty="0">
                <a:ln>
                  <a:noFill/>
                </a:ln>
                <a:solidFill>
                  <a:schemeClr val="tx1"/>
                </a:solidFill>
                <a:effectLst/>
                <a:latin typeface="Georgia" panose="02040502050405020303" pitchFamily="18" charset="0"/>
              </a:rPr>
              <a:t> using GridSearchCV to find the </a:t>
            </a:r>
            <a:r>
              <a:rPr kumimoji="0" lang="en-US" altLang="en-US" b="0" i="0" u="none" strike="noStrike" cap="none" normalizeH="0" baseline="0" dirty="0">
                <a:ln>
                  <a:noFill/>
                </a:ln>
                <a:solidFill>
                  <a:schemeClr val="tx1"/>
                </a:solidFill>
                <a:effectLst/>
                <a:latin typeface="Georgia" panose="02040502050405020303" pitchFamily="18" charset="0"/>
              </a:rPr>
              <a:t>best (n_estimators, max_samples, and contamination rate).</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Georgia" panose="02040502050405020303" pitchFamily="18" charset="0"/>
              </a:rPr>
              <a:t>Trained the </a:t>
            </a:r>
            <a:r>
              <a:rPr kumimoji="0" lang="en-US" altLang="en-US" sz="1400" b="1" i="0" u="none" strike="noStrike" cap="none" normalizeH="0" baseline="0" dirty="0">
                <a:ln>
                  <a:noFill/>
                </a:ln>
                <a:solidFill>
                  <a:schemeClr val="tx1"/>
                </a:solidFill>
                <a:effectLst/>
                <a:latin typeface="Georgia" panose="02040502050405020303" pitchFamily="18" charset="0"/>
              </a:rPr>
              <a:t>Isolation Forest</a:t>
            </a:r>
            <a:r>
              <a:rPr kumimoji="0" lang="en-US" altLang="en-US" sz="1400" b="0" i="0" u="none" strike="noStrike" cap="none" normalizeH="0" baseline="0" dirty="0">
                <a:ln>
                  <a:noFill/>
                </a:ln>
                <a:solidFill>
                  <a:schemeClr val="tx1"/>
                </a:solidFill>
                <a:effectLst/>
                <a:latin typeface="Georgia" panose="02040502050405020303" pitchFamily="18" charset="0"/>
              </a:rPr>
              <a:t> model on the dataset.</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Georgia" panose="02040502050405020303" pitchFamily="18" charset="0"/>
              </a:rPr>
              <a:t>Used </a:t>
            </a:r>
            <a:r>
              <a:rPr kumimoji="0" lang="en-US" altLang="en-US" sz="1400" b="1" i="0" u="none" strike="noStrike" cap="none" normalizeH="0" baseline="0" dirty="0">
                <a:ln>
                  <a:noFill/>
                </a:ln>
                <a:solidFill>
                  <a:schemeClr val="tx1"/>
                </a:solidFill>
                <a:effectLst/>
                <a:latin typeface="Georgia" panose="02040502050405020303" pitchFamily="18" charset="0"/>
              </a:rPr>
              <a:t>decision function scores</a:t>
            </a:r>
            <a:r>
              <a:rPr kumimoji="0" lang="en-US" altLang="en-US" sz="1400" b="0" i="0" u="none" strike="noStrike" cap="none" normalizeH="0" baseline="0" dirty="0">
                <a:ln>
                  <a:noFill/>
                </a:ln>
                <a:solidFill>
                  <a:schemeClr val="tx1"/>
                </a:solidFill>
                <a:effectLst/>
                <a:latin typeface="Georgia" panose="02040502050405020303" pitchFamily="18" charset="0"/>
              </a:rPr>
              <a:t> to evaluate anomalies.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Georgia" panose="02040502050405020303" pitchFamily="18" charset="0"/>
              </a:rPr>
              <a:t>Labeled providers as </a:t>
            </a:r>
            <a:r>
              <a:rPr kumimoji="0" lang="en-US" altLang="en-US" sz="1400" b="1" i="0" u="none" strike="noStrike" cap="none" normalizeH="0" baseline="0" dirty="0">
                <a:ln>
                  <a:noFill/>
                </a:ln>
                <a:solidFill>
                  <a:schemeClr val="tx1"/>
                </a:solidFill>
                <a:effectLst/>
                <a:latin typeface="Georgia" panose="02040502050405020303" pitchFamily="18" charset="0"/>
              </a:rPr>
              <a:t>normal (1)</a:t>
            </a:r>
            <a:r>
              <a:rPr kumimoji="0" lang="en-US" altLang="en-US" sz="1400" b="0" i="0" u="none" strike="noStrike" cap="none" normalizeH="0" baseline="0" dirty="0">
                <a:ln>
                  <a:noFill/>
                </a:ln>
                <a:solidFill>
                  <a:schemeClr val="tx1"/>
                </a:solidFill>
                <a:effectLst/>
                <a:latin typeface="Georgia" panose="02040502050405020303" pitchFamily="18" charset="0"/>
              </a:rPr>
              <a:t> or </a:t>
            </a:r>
            <a:r>
              <a:rPr kumimoji="0" lang="en-US" altLang="en-US" sz="1400" b="1" i="0" u="none" strike="noStrike" cap="none" normalizeH="0" baseline="0" dirty="0">
                <a:ln>
                  <a:noFill/>
                </a:ln>
                <a:solidFill>
                  <a:schemeClr val="tx1"/>
                </a:solidFill>
                <a:effectLst/>
                <a:latin typeface="Georgia" panose="02040502050405020303" pitchFamily="18" charset="0"/>
              </a:rPr>
              <a:t>anomalous (-1)</a:t>
            </a:r>
            <a:r>
              <a:rPr kumimoji="0" lang="en-US" altLang="en-US" sz="1400" b="0" i="0" u="none" strike="noStrike" cap="none" normalizeH="0" baseline="0" dirty="0">
                <a:ln>
                  <a:noFill/>
                </a:ln>
                <a:solidFill>
                  <a:schemeClr val="tx1"/>
                </a:solidFill>
                <a:effectLst/>
                <a:latin typeface="Georgia" panose="02040502050405020303" pitchFamily="18" charset="0"/>
              </a:rPr>
              <a:t>.</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400" b="0" i="0" u="none" strike="noStrike" cap="none" normalizeH="0" baseline="0" dirty="0">
              <a:ln>
                <a:noFill/>
              </a:ln>
              <a:solidFill>
                <a:schemeClr val="tx1"/>
              </a:solidFill>
              <a:effectLst/>
              <a:latin typeface="Georgia" panose="02040502050405020303" pitchFamily="18" charset="0"/>
            </a:endParaRPr>
          </a:p>
        </p:txBody>
      </p:sp>
    </p:spTree>
    <p:extLst>
      <p:ext uri="{BB962C8B-B14F-4D97-AF65-F5344CB8AC3E}">
        <p14:creationId xmlns:p14="http://schemas.microsoft.com/office/powerpoint/2010/main" val="521648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772B54AC-B44B-5F48-EE16-8D8D18BD8D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B16189-5E74-E934-7F19-3702D70F7D3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09D9ED75-FADB-407C-4447-3F6EF7DD5D9B}"/>
              </a:ext>
            </a:extLst>
          </p:cNvPr>
          <p:cNvSpPr txBox="1"/>
          <p:nvPr/>
        </p:nvSpPr>
        <p:spPr>
          <a:xfrm>
            <a:off x="0" y="161580"/>
            <a:ext cx="9126594" cy="461665"/>
          </a:xfrm>
          <a:prstGeom prst="rect">
            <a:avLst/>
          </a:prstGeom>
          <a:noFill/>
        </p:spPr>
        <p:txBody>
          <a:bodyPr wrap="square">
            <a:spAutoFit/>
          </a:bodyPr>
          <a:lstStyle/>
          <a:p>
            <a:pPr algn="ctr"/>
            <a:r>
              <a:rPr lang="en-IN" sz="2400" b="1" dirty="0">
                <a:solidFill>
                  <a:srgbClr val="0D47A1"/>
                </a:solidFill>
                <a:latin typeface="Georgia" panose="02040502050405020303" pitchFamily="18" charset="0"/>
              </a:rPr>
              <a:t>Prediction </a:t>
            </a:r>
          </a:p>
        </p:txBody>
      </p:sp>
      <p:sp>
        <p:nvSpPr>
          <p:cNvPr id="6" name="TextBox 5">
            <a:extLst>
              <a:ext uri="{FF2B5EF4-FFF2-40B4-BE49-F238E27FC236}">
                <a16:creationId xmlns:a16="http://schemas.microsoft.com/office/drawing/2014/main" id="{9794F76E-5A21-D722-8CFD-606D8E8A98B6}"/>
              </a:ext>
            </a:extLst>
          </p:cNvPr>
          <p:cNvSpPr txBox="1"/>
          <p:nvPr/>
        </p:nvSpPr>
        <p:spPr>
          <a:xfrm>
            <a:off x="815947" y="1163875"/>
            <a:ext cx="7703820" cy="2715359"/>
          </a:xfrm>
          <a:prstGeom prst="rect">
            <a:avLst/>
          </a:prstGeom>
          <a:noFill/>
        </p:spPr>
        <p:txBody>
          <a:bodyPr wrap="square">
            <a:spAutoFit/>
          </a:bodyPr>
          <a:lstStyle/>
          <a:p>
            <a:pPr>
              <a:lnSpc>
                <a:spcPct val="150000"/>
              </a:lnSpc>
              <a:spcAft>
                <a:spcPts val="600"/>
              </a:spcAft>
            </a:pPr>
            <a:r>
              <a:rPr lang="en-US" sz="1500" b="1" dirty="0">
                <a:latin typeface="Georgia" panose="02040502050405020303" pitchFamily="18" charset="0"/>
              </a:rPr>
              <a:t>How Predictions are Made: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Georgia" panose="02040502050405020303" pitchFamily="18" charset="0"/>
              </a:rPr>
              <a:t>The </a:t>
            </a:r>
            <a:r>
              <a:rPr kumimoji="0" lang="en-US" altLang="en-US" b="1" i="0" u="none" strike="noStrike" cap="none" normalizeH="0" baseline="0" dirty="0">
                <a:ln>
                  <a:noFill/>
                </a:ln>
                <a:solidFill>
                  <a:schemeClr val="tx1"/>
                </a:solidFill>
                <a:effectLst/>
                <a:latin typeface="Georgia" panose="02040502050405020303" pitchFamily="18" charset="0"/>
              </a:rPr>
              <a:t>Isolation Forest model</a:t>
            </a:r>
            <a:r>
              <a:rPr kumimoji="0" lang="en-US" altLang="en-US" b="0" i="0" u="none" strike="noStrike" cap="none" normalizeH="0" baseline="0" dirty="0">
                <a:ln>
                  <a:noFill/>
                </a:ln>
                <a:solidFill>
                  <a:schemeClr val="tx1"/>
                </a:solidFill>
                <a:effectLst/>
                <a:latin typeface="Georgia" panose="02040502050405020303" pitchFamily="18" charset="0"/>
              </a:rPr>
              <a:t> isolates anomalies by creating decision trees.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Georgia" panose="02040502050405020303" pitchFamily="18" charset="0"/>
              </a:rPr>
              <a:t>Providers with unusual billing patterns get </a:t>
            </a:r>
            <a:r>
              <a:rPr kumimoji="0" lang="en-US" altLang="en-US" b="1" i="0" u="none" strike="noStrike" cap="none" normalizeH="0" baseline="0" dirty="0">
                <a:ln>
                  <a:noFill/>
                </a:ln>
                <a:solidFill>
                  <a:schemeClr val="tx1"/>
                </a:solidFill>
                <a:effectLst/>
                <a:latin typeface="Georgia" panose="02040502050405020303" pitchFamily="18" charset="0"/>
              </a:rPr>
              <a:t>fewer partitions</a:t>
            </a:r>
            <a:r>
              <a:rPr kumimoji="0" lang="en-US" altLang="en-US" b="0" i="0" u="none" strike="noStrike" cap="none" normalizeH="0" baseline="0" dirty="0">
                <a:ln>
                  <a:noFill/>
                </a:ln>
                <a:solidFill>
                  <a:schemeClr val="tx1"/>
                </a:solidFill>
                <a:effectLst/>
                <a:latin typeface="Georgia" panose="02040502050405020303" pitchFamily="18" charset="0"/>
              </a:rPr>
              <a:t>, making them easier to isolate.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Georgia" panose="02040502050405020303" pitchFamily="18" charset="0"/>
              </a:rPr>
              <a:t>The model assigns each provider an </a:t>
            </a:r>
            <a:r>
              <a:rPr kumimoji="0" lang="en-US" altLang="en-US" b="1" i="0" u="none" strike="noStrike" cap="none" normalizeH="0" baseline="0" dirty="0">
                <a:ln>
                  <a:noFill/>
                </a:ln>
                <a:solidFill>
                  <a:schemeClr val="tx1"/>
                </a:solidFill>
                <a:effectLst/>
                <a:latin typeface="Georgia" panose="02040502050405020303" pitchFamily="18" charset="0"/>
              </a:rPr>
              <a:t>anomaly score</a:t>
            </a:r>
            <a:r>
              <a:rPr kumimoji="0" lang="en-US" altLang="en-US" b="0" i="0" u="none" strike="noStrike" cap="none" normalizeH="0" baseline="0" dirty="0">
                <a:ln>
                  <a:noFill/>
                </a:ln>
                <a:solidFill>
                  <a:schemeClr val="tx1"/>
                </a:solidFill>
                <a:effectLst/>
                <a:latin typeface="Georgia" panose="02040502050405020303" pitchFamily="18" charset="0"/>
              </a:rPr>
              <a:t> based on its deviation from normal billing behavior.</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Georgia" panose="02040502050405020303" pitchFamily="18" charset="0"/>
              </a:rPr>
              <a:t>If a provider has an </a:t>
            </a:r>
            <a:r>
              <a:rPr kumimoji="0" lang="en-US" altLang="en-US" b="1" i="0" u="none" strike="noStrike" cap="none" normalizeH="0" baseline="0" dirty="0">
                <a:ln>
                  <a:noFill/>
                </a:ln>
                <a:solidFill>
                  <a:schemeClr val="tx1"/>
                </a:solidFill>
                <a:effectLst/>
                <a:latin typeface="Georgia" panose="02040502050405020303" pitchFamily="18" charset="0"/>
              </a:rPr>
              <a:t>anomaly score below the threshold (0)</a:t>
            </a:r>
            <a:r>
              <a:rPr kumimoji="0" lang="en-US" altLang="en-US" b="0" i="0" u="none" strike="noStrike" cap="none" normalizeH="0" baseline="0" dirty="0">
                <a:ln>
                  <a:noFill/>
                </a:ln>
                <a:solidFill>
                  <a:schemeClr val="tx1"/>
                </a:solidFill>
                <a:effectLst/>
                <a:latin typeface="Georgia" panose="02040502050405020303" pitchFamily="18" charset="0"/>
              </a:rPr>
              <a:t>, it is flagged as an </a:t>
            </a:r>
            <a:r>
              <a:rPr kumimoji="0" lang="en-US" altLang="en-US" b="1" i="0" u="none" strike="noStrike" cap="none" normalizeH="0" baseline="0" dirty="0">
                <a:ln>
                  <a:noFill/>
                </a:ln>
                <a:solidFill>
                  <a:schemeClr val="tx1"/>
                </a:solidFill>
                <a:effectLst/>
                <a:latin typeface="Georgia" panose="02040502050405020303" pitchFamily="18" charset="0"/>
              </a:rPr>
              <a:t>anomalous provider</a:t>
            </a:r>
            <a:r>
              <a:rPr kumimoji="0" lang="en-US" altLang="en-US" b="0" i="0" u="none" strike="noStrike" cap="none" normalizeH="0" baseline="0" dirty="0">
                <a:ln>
                  <a:noFill/>
                </a:ln>
                <a:solidFill>
                  <a:schemeClr val="tx1"/>
                </a:solidFill>
                <a:effectLst/>
                <a:latin typeface="Georgia" panose="02040502050405020303" pitchFamily="18" charset="0"/>
              </a:rPr>
              <a:t>.</a:t>
            </a:r>
          </a:p>
        </p:txBody>
      </p:sp>
    </p:spTree>
    <p:extLst>
      <p:ext uri="{BB962C8B-B14F-4D97-AF65-F5344CB8AC3E}">
        <p14:creationId xmlns:p14="http://schemas.microsoft.com/office/powerpoint/2010/main" val="360831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1A7CF5B9-96D0-7CBD-8621-8F696875DB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F703-4F45-7243-2391-D930A2817D15}"/>
              </a:ext>
            </a:extLst>
          </p:cNvPr>
          <p:cNvSpPr txBox="1"/>
          <p:nvPr/>
        </p:nvSpPr>
        <p:spPr>
          <a:xfrm>
            <a:off x="5760238" y="5066556"/>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4" name="Thought Bubble: Cloud 3">
            <a:extLst>
              <a:ext uri="{FF2B5EF4-FFF2-40B4-BE49-F238E27FC236}">
                <a16:creationId xmlns:a16="http://schemas.microsoft.com/office/drawing/2014/main" id="{CE81BF8C-651C-FDC0-E312-42DE2BE3C9BF}"/>
              </a:ext>
            </a:extLst>
          </p:cNvPr>
          <p:cNvSpPr/>
          <p:nvPr/>
        </p:nvSpPr>
        <p:spPr>
          <a:xfrm>
            <a:off x="1485899" y="904921"/>
            <a:ext cx="5935437" cy="2564900"/>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r>
              <a:rPr lang="en-IN" sz="4000" b="1" dirty="0">
                <a:solidFill>
                  <a:srgbClr val="0D47A1"/>
                </a:solidFill>
                <a:latin typeface="Georgia" panose="02040502050405020303" pitchFamily="18" charset="0"/>
                <a:sym typeface="PT Sans Narrow"/>
              </a:rPr>
              <a:t>Data Analysis</a:t>
            </a:r>
          </a:p>
        </p:txBody>
      </p:sp>
    </p:spTree>
    <p:extLst>
      <p:ext uri="{BB962C8B-B14F-4D97-AF65-F5344CB8AC3E}">
        <p14:creationId xmlns:p14="http://schemas.microsoft.com/office/powerpoint/2010/main" val="2592160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7D8A3E79-8812-8298-9E55-25A1013352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842774-3CDA-4766-8F33-D68F788ED7E8}"/>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ACC0FF46-CF38-880B-BBC7-06E0691BD5E5}"/>
              </a:ext>
            </a:extLst>
          </p:cNvPr>
          <p:cNvSpPr txBox="1"/>
          <p:nvPr/>
        </p:nvSpPr>
        <p:spPr>
          <a:xfrm>
            <a:off x="462837" y="876618"/>
            <a:ext cx="8218325" cy="360791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0D47A1"/>
                </a:solidFill>
                <a:effectLst/>
                <a:latin typeface="Georgia" panose="02040502050405020303" pitchFamily="18" charset="0"/>
              </a:rPr>
              <a:t>Model Evaluation and Results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Anomalies Detected</a:t>
            </a:r>
            <a:r>
              <a:rPr kumimoji="0" lang="en-US" altLang="en-US" b="0" i="0" u="none" strike="noStrike" cap="none" normalizeH="0" baseline="0" dirty="0">
                <a:ln>
                  <a:noFill/>
                </a:ln>
                <a:solidFill>
                  <a:schemeClr val="tx1"/>
                </a:solidFill>
                <a:effectLst/>
                <a:latin typeface="Georgia" panose="02040502050405020303" pitchFamily="18" charset="0"/>
              </a:rPr>
              <a:t>: Identified a subset of providers with unusual billing patterns.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Visualization</a:t>
            </a:r>
            <a:r>
              <a:rPr kumimoji="0" lang="en-US" altLang="en-US" b="0" i="0" u="none" strike="noStrike" cap="none" normalizeH="0" baseline="0" dirty="0">
                <a:ln>
                  <a:noFill/>
                </a:ln>
                <a:solidFill>
                  <a:schemeClr val="tx1"/>
                </a:solidFill>
                <a:effectLst/>
                <a:latin typeface="Georgia" panose="02040502050405020303" pitchFamily="18" charset="0"/>
              </a:rPr>
              <a:t>: Used scatter plots to highlight anomalies in billing behavior.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Decision Function Scores</a:t>
            </a:r>
            <a:r>
              <a:rPr kumimoji="0" lang="en-US" altLang="en-US" b="0" i="0" u="none" strike="noStrike" cap="none" normalizeH="0" baseline="0" dirty="0">
                <a:ln>
                  <a:noFill/>
                </a:ln>
                <a:solidFill>
                  <a:schemeClr val="tx1"/>
                </a:solidFill>
                <a:effectLst/>
                <a:latin typeface="Georgia" panose="02040502050405020303" pitchFamily="18" charset="0"/>
              </a:rPr>
              <a:t>: Analyzed the distribution of scores to determine the anomaly threshold.</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0D47A1"/>
                </a:solidFill>
                <a:effectLst/>
                <a:latin typeface="Georgia" panose="02040502050405020303" pitchFamily="18" charset="0"/>
              </a:rPr>
              <a:t>Model Deployment and Usage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Saved the trained model</a:t>
            </a:r>
            <a:r>
              <a:rPr kumimoji="0" lang="en-US" altLang="en-US" b="0" i="0" u="none" strike="noStrike" cap="none" normalizeH="0" baseline="0" dirty="0">
                <a:ln>
                  <a:noFill/>
                </a:ln>
                <a:solidFill>
                  <a:schemeClr val="tx1"/>
                </a:solidFill>
                <a:effectLst/>
                <a:latin typeface="Georgia" panose="02040502050405020303" pitchFamily="18" charset="0"/>
              </a:rPr>
              <a:t> (isolation_forest_model.pkl) for future use.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Stored encoding mappings</a:t>
            </a:r>
            <a:r>
              <a:rPr kumimoji="0" lang="en-US" altLang="en-US" b="0" i="0" u="none" strike="noStrike" cap="none" normalizeH="0" baseline="0" dirty="0">
                <a:ln>
                  <a:noFill/>
                </a:ln>
                <a:solidFill>
                  <a:schemeClr val="tx1"/>
                </a:solidFill>
                <a:effectLst/>
                <a:latin typeface="Georgia" panose="02040502050405020303" pitchFamily="18" charset="0"/>
              </a:rPr>
              <a:t> (encoded.pkl, mappings.pkl) to ensure consistency during inference.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eorgia" panose="02040502050405020303" pitchFamily="18" charset="0"/>
              </a:rPr>
              <a:t>Decision scores saved</a:t>
            </a:r>
            <a:r>
              <a:rPr kumimoji="0" lang="en-US" altLang="en-US" b="0" i="0" u="none" strike="noStrike" cap="none" normalizeH="0" baseline="0" dirty="0">
                <a:ln>
                  <a:noFill/>
                </a:ln>
                <a:solidFill>
                  <a:schemeClr val="tx1"/>
                </a:solidFill>
                <a:effectLst/>
                <a:latin typeface="Georgia" panose="02040502050405020303" pitchFamily="18" charset="0"/>
              </a:rPr>
              <a:t> for further analysis.</a:t>
            </a:r>
          </a:p>
        </p:txBody>
      </p:sp>
      <p:sp>
        <p:nvSpPr>
          <p:cNvPr id="8" name="TextBox 7">
            <a:extLst>
              <a:ext uri="{FF2B5EF4-FFF2-40B4-BE49-F238E27FC236}">
                <a16:creationId xmlns:a16="http://schemas.microsoft.com/office/drawing/2014/main" id="{68555923-B087-425D-1C0D-98148B337DA2}"/>
              </a:ext>
            </a:extLst>
          </p:cNvPr>
          <p:cNvSpPr txBox="1"/>
          <p:nvPr/>
        </p:nvSpPr>
        <p:spPr>
          <a:xfrm>
            <a:off x="0" y="161580"/>
            <a:ext cx="9126594" cy="461665"/>
          </a:xfrm>
          <a:prstGeom prst="rect">
            <a:avLst/>
          </a:prstGeom>
          <a:noFill/>
        </p:spPr>
        <p:txBody>
          <a:bodyPr wrap="square">
            <a:spAutoFit/>
          </a:bodyPr>
          <a:lstStyle/>
          <a:p>
            <a:pPr algn="ctr"/>
            <a:r>
              <a:rPr lang="en-IN" sz="2400" b="1" dirty="0">
                <a:solidFill>
                  <a:srgbClr val="0D47A1"/>
                </a:solidFill>
                <a:latin typeface="Georgia" panose="02040502050405020303" pitchFamily="18" charset="0"/>
              </a:rPr>
              <a:t>Evaluation and Deployment </a:t>
            </a:r>
          </a:p>
        </p:txBody>
      </p:sp>
    </p:spTree>
    <p:extLst>
      <p:ext uri="{BB962C8B-B14F-4D97-AF65-F5344CB8AC3E}">
        <p14:creationId xmlns:p14="http://schemas.microsoft.com/office/powerpoint/2010/main" val="1996837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422E0411-2360-68CB-F75A-F520261EED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07FCED-0FD6-AD5D-D3A6-05A4CCF2EE08}"/>
              </a:ext>
            </a:extLst>
          </p:cNvPr>
          <p:cNvSpPr txBox="1"/>
          <p:nvPr/>
        </p:nvSpPr>
        <p:spPr>
          <a:xfrm>
            <a:off x="143436" y="307848"/>
            <a:ext cx="6135624" cy="400110"/>
          </a:xfrm>
          <a:prstGeom prst="rect">
            <a:avLst/>
          </a:prstGeom>
          <a:noFill/>
        </p:spPr>
        <p:txBody>
          <a:bodyPr wrap="square" rtlCol="0">
            <a:spAutoFit/>
          </a:bodyPr>
          <a:lstStyle/>
          <a:p>
            <a:r>
              <a:rPr lang="en-IN" sz="2000" b="1" dirty="0">
                <a:solidFill>
                  <a:srgbClr val="0D47A1"/>
                </a:solidFill>
                <a:latin typeface="Georgia" panose="02040502050405020303" pitchFamily="18" charset="0"/>
              </a:rPr>
              <a:t>Streamlit Web Application</a:t>
            </a:r>
          </a:p>
        </p:txBody>
      </p:sp>
      <p:pic>
        <p:nvPicPr>
          <p:cNvPr id="4" name="Picture 3">
            <a:extLst>
              <a:ext uri="{FF2B5EF4-FFF2-40B4-BE49-F238E27FC236}">
                <a16:creationId xmlns:a16="http://schemas.microsoft.com/office/drawing/2014/main" id="{443CA4E1-3B02-58BA-D61B-AF428267BE46}"/>
              </a:ext>
            </a:extLst>
          </p:cNvPr>
          <p:cNvPicPr>
            <a:picLocks noChangeAspect="1"/>
          </p:cNvPicPr>
          <p:nvPr/>
        </p:nvPicPr>
        <p:blipFill>
          <a:blip r:embed="rId2"/>
          <a:stretch>
            <a:fillRect/>
          </a:stretch>
        </p:blipFill>
        <p:spPr>
          <a:xfrm>
            <a:off x="286915" y="1629131"/>
            <a:ext cx="3562274" cy="2011052"/>
          </a:xfrm>
          <a:prstGeom prst="rect">
            <a:avLst/>
          </a:prstGeom>
          <a:ln>
            <a:solidFill>
              <a:schemeClr val="tx1"/>
            </a:solidFill>
          </a:ln>
        </p:spPr>
      </p:pic>
      <p:pic>
        <p:nvPicPr>
          <p:cNvPr id="7" name="Picture 6">
            <a:extLst>
              <a:ext uri="{FF2B5EF4-FFF2-40B4-BE49-F238E27FC236}">
                <a16:creationId xmlns:a16="http://schemas.microsoft.com/office/drawing/2014/main" id="{4A633281-BCED-1DDD-CE32-D6C7E521CA3C}"/>
              </a:ext>
            </a:extLst>
          </p:cNvPr>
          <p:cNvPicPr>
            <a:picLocks noChangeAspect="1"/>
          </p:cNvPicPr>
          <p:nvPr/>
        </p:nvPicPr>
        <p:blipFill>
          <a:blip r:embed="rId3"/>
          <a:stretch>
            <a:fillRect/>
          </a:stretch>
        </p:blipFill>
        <p:spPr>
          <a:xfrm>
            <a:off x="4059494" y="222305"/>
            <a:ext cx="5014837" cy="4253902"/>
          </a:xfrm>
          <a:prstGeom prst="rect">
            <a:avLst/>
          </a:prstGeom>
          <a:ln>
            <a:solidFill>
              <a:schemeClr val="tx1"/>
            </a:solidFill>
          </a:ln>
        </p:spPr>
      </p:pic>
    </p:spTree>
    <p:extLst>
      <p:ext uri="{BB962C8B-B14F-4D97-AF65-F5344CB8AC3E}">
        <p14:creationId xmlns:p14="http://schemas.microsoft.com/office/powerpoint/2010/main" val="1479915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435FE882-3384-DD5E-D88D-A0963EEE90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E58049-0FCA-731D-9420-CB95C396CA29}"/>
              </a:ext>
            </a:extLst>
          </p:cNvPr>
          <p:cNvSpPr txBox="1"/>
          <p:nvPr/>
        </p:nvSpPr>
        <p:spPr>
          <a:xfrm>
            <a:off x="429768" y="338328"/>
            <a:ext cx="6135624" cy="400110"/>
          </a:xfrm>
          <a:prstGeom prst="rect">
            <a:avLst/>
          </a:prstGeom>
          <a:noFill/>
        </p:spPr>
        <p:txBody>
          <a:bodyPr wrap="square" rtlCol="0">
            <a:spAutoFit/>
          </a:bodyPr>
          <a:lstStyle/>
          <a:p>
            <a:r>
              <a:rPr lang="en-IN" sz="2000" b="1" dirty="0">
                <a:solidFill>
                  <a:srgbClr val="0D47A1"/>
                </a:solidFill>
                <a:latin typeface="Georgia" panose="02040502050405020303" pitchFamily="18" charset="0"/>
              </a:rPr>
              <a:t>Sample result</a:t>
            </a:r>
          </a:p>
        </p:txBody>
      </p:sp>
      <p:sp>
        <p:nvSpPr>
          <p:cNvPr id="5" name="TextBox 4">
            <a:extLst>
              <a:ext uri="{FF2B5EF4-FFF2-40B4-BE49-F238E27FC236}">
                <a16:creationId xmlns:a16="http://schemas.microsoft.com/office/drawing/2014/main" id="{A48714AA-460C-E50F-88AF-A4A41CC525D0}"/>
              </a:ext>
            </a:extLst>
          </p:cNvPr>
          <p:cNvSpPr txBox="1"/>
          <p:nvPr/>
        </p:nvSpPr>
        <p:spPr>
          <a:xfrm>
            <a:off x="881587" y="1153144"/>
            <a:ext cx="3690413" cy="2123658"/>
          </a:xfrm>
          <a:prstGeom prst="rect">
            <a:avLst/>
          </a:prstGeom>
          <a:noFill/>
        </p:spPr>
        <p:txBody>
          <a:bodyPr wrap="square">
            <a:spAutoFit/>
          </a:bodyPr>
          <a:lstStyle/>
          <a:p>
            <a:pPr>
              <a:spcAft>
                <a:spcPts val="600"/>
              </a:spcAft>
            </a:pPr>
            <a:r>
              <a:rPr lang="en-IN" b="1" dirty="0">
                <a:solidFill>
                  <a:schemeClr val="tx1"/>
                </a:solidFill>
                <a:latin typeface="Georgia" panose="02040502050405020303" pitchFamily="18" charset="0"/>
              </a:rPr>
              <a:t>Select Provider: </a:t>
            </a:r>
            <a:r>
              <a:rPr lang="en-IN" b="0" i="0" dirty="0">
                <a:solidFill>
                  <a:srgbClr val="31333F"/>
                </a:solidFill>
                <a:effectLst/>
                <a:latin typeface="Georgia" panose="02040502050405020303" pitchFamily="18" charset="0"/>
              </a:rPr>
              <a:t>SOUTHEAST ALABAMA MEDICAL CENTER</a:t>
            </a:r>
          </a:p>
          <a:p>
            <a:pPr algn="l">
              <a:spcAft>
                <a:spcPts val="600"/>
              </a:spcAft>
            </a:pPr>
            <a:r>
              <a:rPr lang="en-IN" b="1" dirty="0">
                <a:solidFill>
                  <a:schemeClr val="tx1"/>
                </a:solidFill>
                <a:latin typeface="Georgia" panose="02040502050405020303" pitchFamily="18" charset="0"/>
              </a:rPr>
              <a:t>Select Procedure  :</a:t>
            </a:r>
            <a:r>
              <a:rPr lang="en-IN" b="1" dirty="0">
                <a:solidFill>
                  <a:srgbClr val="D4D4D4"/>
                </a:solidFill>
                <a:effectLst/>
                <a:latin typeface="Georgia" panose="02040502050405020303" pitchFamily="18" charset="0"/>
              </a:rPr>
              <a:t> </a:t>
            </a:r>
            <a:r>
              <a:rPr lang="en-IN" b="0" i="0" dirty="0">
                <a:solidFill>
                  <a:srgbClr val="31333F"/>
                </a:solidFill>
                <a:effectLst/>
                <a:latin typeface="Georgia" panose="02040502050405020303" pitchFamily="18" charset="0"/>
              </a:rPr>
              <a:t>039 - EXTRACRANIAL PROCEDURES W/O CC/MCC</a:t>
            </a:r>
          </a:p>
          <a:p>
            <a:pPr algn="l">
              <a:spcAft>
                <a:spcPts val="600"/>
              </a:spcAft>
            </a:pPr>
            <a:r>
              <a:rPr lang="en-IN" b="1" i="0" dirty="0">
                <a:solidFill>
                  <a:srgbClr val="31333F"/>
                </a:solidFill>
                <a:effectLst/>
                <a:latin typeface="Georgia" panose="02040502050405020303" pitchFamily="18" charset="0"/>
              </a:rPr>
              <a:t>Avg_covered_charge</a:t>
            </a:r>
            <a:r>
              <a:rPr lang="en-IN" b="1" dirty="0">
                <a:solidFill>
                  <a:srgbClr val="31333F"/>
                </a:solidFill>
                <a:latin typeface="Georgia" panose="02040502050405020303" pitchFamily="18" charset="0"/>
              </a:rPr>
              <a:t> : </a:t>
            </a:r>
            <a:r>
              <a:rPr lang="en-IN" dirty="0">
                <a:solidFill>
                  <a:srgbClr val="31333F"/>
                </a:solidFill>
                <a:latin typeface="Georgia" panose="02040502050405020303" pitchFamily="18" charset="0"/>
              </a:rPr>
              <a:t>50000.00</a:t>
            </a:r>
          </a:p>
          <a:p>
            <a:pPr algn="l">
              <a:spcAft>
                <a:spcPts val="600"/>
              </a:spcAft>
            </a:pPr>
            <a:r>
              <a:rPr lang="en-IN" b="1" i="0" dirty="0">
                <a:solidFill>
                  <a:srgbClr val="31333F"/>
                </a:solidFill>
                <a:effectLst/>
                <a:latin typeface="Georgia" panose="02040502050405020303" pitchFamily="18" charset="0"/>
              </a:rPr>
              <a:t>Avg_Total_Payment : </a:t>
            </a:r>
            <a:r>
              <a:rPr lang="en-IN" i="0" dirty="0">
                <a:solidFill>
                  <a:srgbClr val="31333F"/>
                </a:solidFill>
                <a:effectLst/>
                <a:latin typeface="Georgia" panose="02040502050405020303" pitchFamily="18" charset="0"/>
              </a:rPr>
              <a:t>20000.00</a:t>
            </a:r>
          </a:p>
          <a:p>
            <a:pPr algn="l">
              <a:spcAft>
                <a:spcPts val="600"/>
              </a:spcAft>
            </a:pPr>
            <a:r>
              <a:rPr lang="en-IN" b="1" dirty="0">
                <a:solidFill>
                  <a:srgbClr val="31333F"/>
                </a:solidFill>
                <a:latin typeface="Georgia" panose="02040502050405020303" pitchFamily="18" charset="0"/>
              </a:rPr>
              <a:t>Total Discharge : </a:t>
            </a:r>
            <a:r>
              <a:rPr lang="en-IN" dirty="0">
                <a:solidFill>
                  <a:srgbClr val="31333F"/>
                </a:solidFill>
                <a:latin typeface="Georgia" panose="02040502050405020303" pitchFamily="18" charset="0"/>
              </a:rPr>
              <a:t>100</a:t>
            </a:r>
            <a:endParaRPr lang="en-IN" i="0" dirty="0">
              <a:solidFill>
                <a:srgbClr val="31333F"/>
              </a:solidFill>
              <a:effectLst/>
              <a:latin typeface="Georgia" panose="02040502050405020303" pitchFamily="18" charset="0"/>
            </a:endParaRPr>
          </a:p>
        </p:txBody>
      </p:sp>
      <p:sp>
        <p:nvSpPr>
          <p:cNvPr id="18" name="TextBox 17">
            <a:extLst>
              <a:ext uri="{FF2B5EF4-FFF2-40B4-BE49-F238E27FC236}">
                <a16:creationId xmlns:a16="http://schemas.microsoft.com/office/drawing/2014/main" id="{BEAA88CC-0B89-CF2A-70EE-7484E9D3A6F0}"/>
              </a:ext>
            </a:extLst>
          </p:cNvPr>
          <p:cNvSpPr txBox="1"/>
          <p:nvPr/>
        </p:nvSpPr>
        <p:spPr>
          <a:xfrm>
            <a:off x="506683" y="845367"/>
            <a:ext cx="1307592" cy="307777"/>
          </a:xfrm>
          <a:prstGeom prst="rect">
            <a:avLst/>
          </a:prstGeom>
          <a:noFill/>
        </p:spPr>
        <p:txBody>
          <a:bodyPr wrap="square" rtlCol="0">
            <a:spAutoFit/>
          </a:bodyPr>
          <a:lstStyle/>
          <a:p>
            <a:r>
              <a:rPr lang="en-IN" b="1" dirty="0">
                <a:solidFill>
                  <a:srgbClr val="FF0000"/>
                </a:solidFill>
                <a:latin typeface="Georgia" panose="02040502050405020303" pitchFamily="18" charset="0"/>
              </a:rPr>
              <a:t>Sample 1</a:t>
            </a:r>
          </a:p>
        </p:txBody>
      </p:sp>
      <p:sp>
        <p:nvSpPr>
          <p:cNvPr id="8" name="TextBox 7">
            <a:extLst>
              <a:ext uri="{FF2B5EF4-FFF2-40B4-BE49-F238E27FC236}">
                <a16:creationId xmlns:a16="http://schemas.microsoft.com/office/drawing/2014/main" id="{FDB75EBA-1633-2F1D-72A6-A0BB67094B5C}"/>
              </a:ext>
            </a:extLst>
          </p:cNvPr>
          <p:cNvSpPr txBox="1"/>
          <p:nvPr/>
        </p:nvSpPr>
        <p:spPr>
          <a:xfrm>
            <a:off x="881587" y="3276802"/>
            <a:ext cx="1307592" cy="307777"/>
          </a:xfrm>
          <a:prstGeom prst="rect">
            <a:avLst/>
          </a:prstGeom>
          <a:noFill/>
        </p:spPr>
        <p:txBody>
          <a:bodyPr wrap="square" rtlCol="0">
            <a:spAutoFit/>
          </a:bodyPr>
          <a:lstStyle/>
          <a:p>
            <a:r>
              <a:rPr lang="en-IN" b="1" dirty="0">
                <a:solidFill>
                  <a:srgbClr val="00B050"/>
                </a:solidFill>
                <a:latin typeface="Georgia" panose="02040502050405020303" pitchFamily="18" charset="0"/>
              </a:rPr>
              <a:t>Output:</a:t>
            </a:r>
          </a:p>
        </p:txBody>
      </p:sp>
      <p:sp>
        <p:nvSpPr>
          <p:cNvPr id="9" name="TextBox 8">
            <a:extLst>
              <a:ext uri="{FF2B5EF4-FFF2-40B4-BE49-F238E27FC236}">
                <a16:creationId xmlns:a16="http://schemas.microsoft.com/office/drawing/2014/main" id="{DCA0EFD6-B920-9982-F8FE-A4EF76142470}"/>
              </a:ext>
            </a:extLst>
          </p:cNvPr>
          <p:cNvSpPr txBox="1"/>
          <p:nvPr/>
        </p:nvSpPr>
        <p:spPr>
          <a:xfrm>
            <a:off x="5075635" y="1150927"/>
            <a:ext cx="3690413" cy="2123658"/>
          </a:xfrm>
          <a:prstGeom prst="rect">
            <a:avLst/>
          </a:prstGeom>
          <a:noFill/>
        </p:spPr>
        <p:txBody>
          <a:bodyPr wrap="square">
            <a:spAutoFit/>
          </a:bodyPr>
          <a:lstStyle/>
          <a:p>
            <a:pPr>
              <a:spcAft>
                <a:spcPts val="600"/>
              </a:spcAft>
            </a:pPr>
            <a:r>
              <a:rPr lang="en-IN" b="1" dirty="0">
                <a:solidFill>
                  <a:schemeClr val="tx1"/>
                </a:solidFill>
                <a:latin typeface="Georgia" panose="02040502050405020303" pitchFamily="18" charset="0"/>
              </a:rPr>
              <a:t>Select Provider: </a:t>
            </a:r>
            <a:r>
              <a:rPr lang="en-IN" b="0" i="0" dirty="0">
                <a:solidFill>
                  <a:srgbClr val="31333F"/>
                </a:solidFill>
                <a:effectLst/>
                <a:latin typeface="Georgia" panose="02040502050405020303" pitchFamily="18" charset="0"/>
              </a:rPr>
              <a:t>BAPTIST MEDICAL CENTER SOUTH</a:t>
            </a:r>
          </a:p>
          <a:p>
            <a:pPr>
              <a:spcAft>
                <a:spcPts val="600"/>
              </a:spcAft>
            </a:pPr>
            <a:r>
              <a:rPr lang="en-IN" b="1" dirty="0">
                <a:solidFill>
                  <a:schemeClr val="tx1"/>
                </a:solidFill>
                <a:latin typeface="Georgia" panose="02040502050405020303" pitchFamily="18" charset="0"/>
              </a:rPr>
              <a:t>Select Procedure  :</a:t>
            </a:r>
            <a:r>
              <a:rPr lang="en-IN" b="1" dirty="0">
                <a:solidFill>
                  <a:srgbClr val="D4D4D4"/>
                </a:solidFill>
                <a:effectLst/>
                <a:latin typeface="Georgia" panose="02040502050405020303" pitchFamily="18" charset="0"/>
              </a:rPr>
              <a:t> </a:t>
            </a:r>
            <a:r>
              <a:rPr lang="en-US" b="0" i="0" dirty="0">
                <a:solidFill>
                  <a:srgbClr val="31333F"/>
                </a:solidFill>
                <a:effectLst/>
                <a:latin typeface="Georgia" panose="02040502050405020303" pitchFamily="18" charset="0"/>
              </a:rPr>
              <a:t>064 - INTRACRANIAL HEMORRHAGE OR CEREBRAL INFARCTION W MCC</a:t>
            </a:r>
            <a:endParaRPr lang="en-IN" b="0" i="0" dirty="0">
              <a:solidFill>
                <a:srgbClr val="31333F"/>
              </a:solidFill>
              <a:effectLst/>
              <a:latin typeface="Georgia" panose="02040502050405020303" pitchFamily="18" charset="0"/>
            </a:endParaRPr>
          </a:p>
          <a:p>
            <a:pPr algn="l">
              <a:spcAft>
                <a:spcPts val="600"/>
              </a:spcAft>
            </a:pPr>
            <a:r>
              <a:rPr lang="en-IN" b="1" i="0" dirty="0">
                <a:solidFill>
                  <a:srgbClr val="31333F"/>
                </a:solidFill>
                <a:effectLst/>
                <a:latin typeface="Georgia" panose="02040502050405020303" pitchFamily="18" charset="0"/>
              </a:rPr>
              <a:t>Avg_covered_charge</a:t>
            </a:r>
            <a:r>
              <a:rPr lang="en-IN" b="1" dirty="0">
                <a:solidFill>
                  <a:srgbClr val="31333F"/>
                </a:solidFill>
                <a:latin typeface="Georgia" panose="02040502050405020303" pitchFamily="18" charset="0"/>
              </a:rPr>
              <a:t> : </a:t>
            </a:r>
            <a:r>
              <a:rPr lang="en-IN" dirty="0">
                <a:solidFill>
                  <a:srgbClr val="31333F"/>
                </a:solidFill>
                <a:latin typeface="Georgia" panose="02040502050405020303" pitchFamily="18" charset="0"/>
              </a:rPr>
              <a:t>50000.00</a:t>
            </a:r>
          </a:p>
          <a:p>
            <a:pPr algn="l">
              <a:spcAft>
                <a:spcPts val="600"/>
              </a:spcAft>
            </a:pPr>
            <a:r>
              <a:rPr lang="en-IN" b="1" i="0" dirty="0">
                <a:solidFill>
                  <a:srgbClr val="31333F"/>
                </a:solidFill>
                <a:effectLst/>
                <a:latin typeface="Georgia" panose="02040502050405020303" pitchFamily="18" charset="0"/>
              </a:rPr>
              <a:t>Avg_Total_Payment : </a:t>
            </a:r>
            <a:r>
              <a:rPr lang="en-IN" i="0" dirty="0">
                <a:solidFill>
                  <a:srgbClr val="31333F"/>
                </a:solidFill>
                <a:effectLst/>
                <a:latin typeface="Georgia" panose="02040502050405020303" pitchFamily="18" charset="0"/>
              </a:rPr>
              <a:t>50000.00</a:t>
            </a:r>
          </a:p>
          <a:p>
            <a:pPr algn="l">
              <a:spcAft>
                <a:spcPts val="600"/>
              </a:spcAft>
            </a:pPr>
            <a:r>
              <a:rPr lang="en-IN" b="1" dirty="0">
                <a:solidFill>
                  <a:srgbClr val="31333F"/>
                </a:solidFill>
                <a:latin typeface="Georgia" panose="02040502050405020303" pitchFamily="18" charset="0"/>
              </a:rPr>
              <a:t>Total Discharge : </a:t>
            </a:r>
            <a:r>
              <a:rPr lang="en-IN" dirty="0">
                <a:solidFill>
                  <a:srgbClr val="31333F"/>
                </a:solidFill>
                <a:latin typeface="Georgia" panose="02040502050405020303" pitchFamily="18" charset="0"/>
              </a:rPr>
              <a:t>89</a:t>
            </a:r>
            <a:endParaRPr lang="en-IN" i="0" dirty="0">
              <a:solidFill>
                <a:srgbClr val="31333F"/>
              </a:solidFill>
              <a:effectLst/>
              <a:latin typeface="Georgia" panose="02040502050405020303" pitchFamily="18" charset="0"/>
            </a:endParaRPr>
          </a:p>
        </p:txBody>
      </p:sp>
      <p:sp>
        <p:nvSpPr>
          <p:cNvPr id="10" name="TextBox 9">
            <a:extLst>
              <a:ext uri="{FF2B5EF4-FFF2-40B4-BE49-F238E27FC236}">
                <a16:creationId xmlns:a16="http://schemas.microsoft.com/office/drawing/2014/main" id="{11345642-7569-909B-7351-FD5D4EF7CA0D}"/>
              </a:ext>
            </a:extLst>
          </p:cNvPr>
          <p:cNvSpPr txBox="1"/>
          <p:nvPr/>
        </p:nvSpPr>
        <p:spPr>
          <a:xfrm>
            <a:off x="5075635" y="738438"/>
            <a:ext cx="1307592" cy="307777"/>
          </a:xfrm>
          <a:prstGeom prst="rect">
            <a:avLst/>
          </a:prstGeom>
          <a:noFill/>
        </p:spPr>
        <p:txBody>
          <a:bodyPr wrap="square" rtlCol="0">
            <a:spAutoFit/>
          </a:bodyPr>
          <a:lstStyle/>
          <a:p>
            <a:r>
              <a:rPr lang="en-IN" b="1" dirty="0">
                <a:solidFill>
                  <a:srgbClr val="FF0000"/>
                </a:solidFill>
                <a:latin typeface="Georgia" panose="02040502050405020303" pitchFamily="18" charset="0"/>
              </a:rPr>
              <a:t>Sample 2</a:t>
            </a:r>
          </a:p>
        </p:txBody>
      </p:sp>
      <p:sp>
        <p:nvSpPr>
          <p:cNvPr id="11" name="TextBox 10">
            <a:extLst>
              <a:ext uri="{FF2B5EF4-FFF2-40B4-BE49-F238E27FC236}">
                <a16:creationId xmlns:a16="http://schemas.microsoft.com/office/drawing/2014/main" id="{52EE03F3-A68D-E78B-4098-F4ED8CBF38D4}"/>
              </a:ext>
            </a:extLst>
          </p:cNvPr>
          <p:cNvSpPr txBox="1"/>
          <p:nvPr/>
        </p:nvSpPr>
        <p:spPr>
          <a:xfrm>
            <a:off x="5109614" y="3225408"/>
            <a:ext cx="1307592" cy="307777"/>
          </a:xfrm>
          <a:prstGeom prst="rect">
            <a:avLst/>
          </a:prstGeom>
          <a:noFill/>
        </p:spPr>
        <p:txBody>
          <a:bodyPr wrap="square" rtlCol="0">
            <a:spAutoFit/>
          </a:bodyPr>
          <a:lstStyle/>
          <a:p>
            <a:r>
              <a:rPr lang="en-IN" b="1" dirty="0">
                <a:solidFill>
                  <a:srgbClr val="00B050"/>
                </a:solidFill>
                <a:latin typeface="Georgia" panose="02040502050405020303" pitchFamily="18" charset="0"/>
              </a:rPr>
              <a:t>Output:</a:t>
            </a:r>
          </a:p>
        </p:txBody>
      </p:sp>
      <p:pic>
        <p:nvPicPr>
          <p:cNvPr id="22" name="Picture 21">
            <a:extLst>
              <a:ext uri="{FF2B5EF4-FFF2-40B4-BE49-F238E27FC236}">
                <a16:creationId xmlns:a16="http://schemas.microsoft.com/office/drawing/2014/main" id="{94BA6330-ED70-666A-892A-196A5EEA2BB2}"/>
              </a:ext>
            </a:extLst>
          </p:cNvPr>
          <p:cNvPicPr>
            <a:picLocks noChangeAspect="1"/>
          </p:cNvPicPr>
          <p:nvPr/>
        </p:nvPicPr>
        <p:blipFill>
          <a:blip r:embed="rId2"/>
          <a:stretch>
            <a:fillRect/>
          </a:stretch>
        </p:blipFill>
        <p:spPr>
          <a:xfrm>
            <a:off x="1375693" y="3584579"/>
            <a:ext cx="2967707" cy="1110320"/>
          </a:xfrm>
          <a:prstGeom prst="rect">
            <a:avLst/>
          </a:prstGeom>
        </p:spPr>
      </p:pic>
      <p:pic>
        <p:nvPicPr>
          <p:cNvPr id="24" name="Picture 23">
            <a:extLst>
              <a:ext uri="{FF2B5EF4-FFF2-40B4-BE49-F238E27FC236}">
                <a16:creationId xmlns:a16="http://schemas.microsoft.com/office/drawing/2014/main" id="{074B37EE-E4AF-01BD-B0D0-BF0B06251D32}"/>
              </a:ext>
            </a:extLst>
          </p:cNvPr>
          <p:cNvPicPr>
            <a:picLocks noChangeAspect="1"/>
          </p:cNvPicPr>
          <p:nvPr/>
        </p:nvPicPr>
        <p:blipFill>
          <a:blip r:embed="rId3"/>
          <a:stretch>
            <a:fillRect/>
          </a:stretch>
        </p:blipFill>
        <p:spPr>
          <a:xfrm>
            <a:off x="5188646" y="3584579"/>
            <a:ext cx="3822256" cy="1033400"/>
          </a:xfrm>
          <a:prstGeom prst="rect">
            <a:avLst/>
          </a:prstGeom>
        </p:spPr>
      </p:pic>
    </p:spTree>
    <p:extLst>
      <p:ext uri="{BB962C8B-B14F-4D97-AF65-F5344CB8AC3E}">
        <p14:creationId xmlns:p14="http://schemas.microsoft.com/office/powerpoint/2010/main" val="3323275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E995AE46-6013-15D9-DF14-F10571B77F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59B807-FD08-63D2-875A-D4B69821ABBC}"/>
              </a:ext>
            </a:extLst>
          </p:cNvPr>
          <p:cNvSpPr txBox="1"/>
          <p:nvPr/>
        </p:nvSpPr>
        <p:spPr>
          <a:xfrm>
            <a:off x="429768" y="338328"/>
            <a:ext cx="6135624" cy="400110"/>
          </a:xfrm>
          <a:prstGeom prst="rect">
            <a:avLst/>
          </a:prstGeom>
          <a:noFill/>
        </p:spPr>
        <p:txBody>
          <a:bodyPr wrap="square" rtlCol="0">
            <a:spAutoFit/>
          </a:bodyPr>
          <a:lstStyle/>
          <a:p>
            <a:r>
              <a:rPr lang="en-IN" sz="2000" b="1" dirty="0">
                <a:solidFill>
                  <a:srgbClr val="0D47A1"/>
                </a:solidFill>
                <a:latin typeface="Georgia" panose="02040502050405020303" pitchFamily="18" charset="0"/>
              </a:rPr>
              <a:t>Sample result</a:t>
            </a:r>
          </a:p>
        </p:txBody>
      </p:sp>
      <p:sp>
        <p:nvSpPr>
          <p:cNvPr id="18" name="TextBox 17">
            <a:extLst>
              <a:ext uri="{FF2B5EF4-FFF2-40B4-BE49-F238E27FC236}">
                <a16:creationId xmlns:a16="http://schemas.microsoft.com/office/drawing/2014/main" id="{9B16DD5F-E928-FF2F-F4F7-D13ECDF866DC}"/>
              </a:ext>
            </a:extLst>
          </p:cNvPr>
          <p:cNvSpPr txBox="1"/>
          <p:nvPr/>
        </p:nvSpPr>
        <p:spPr>
          <a:xfrm>
            <a:off x="506683" y="845367"/>
            <a:ext cx="1307592" cy="307777"/>
          </a:xfrm>
          <a:prstGeom prst="rect">
            <a:avLst/>
          </a:prstGeom>
          <a:noFill/>
        </p:spPr>
        <p:txBody>
          <a:bodyPr wrap="square" rtlCol="0">
            <a:spAutoFit/>
          </a:bodyPr>
          <a:lstStyle/>
          <a:p>
            <a:r>
              <a:rPr lang="en-IN" b="1" dirty="0">
                <a:solidFill>
                  <a:srgbClr val="FF0000"/>
                </a:solidFill>
                <a:latin typeface="Georgia" panose="02040502050405020303" pitchFamily="18" charset="0"/>
              </a:rPr>
              <a:t>Sample 3</a:t>
            </a:r>
          </a:p>
        </p:txBody>
      </p:sp>
      <p:sp>
        <p:nvSpPr>
          <p:cNvPr id="2" name="TextBox 1">
            <a:extLst>
              <a:ext uri="{FF2B5EF4-FFF2-40B4-BE49-F238E27FC236}">
                <a16:creationId xmlns:a16="http://schemas.microsoft.com/office/drawing/2014/main" id="{D9120965-2580-E265-F499-251EF157FF48}"/>
              </a:ext>
            </a:extLst>
          </p:cNvPr>
          <p:cNvSpPr txBox="1"/>
          <p:nvPr/>
        </p:nvSpPr>
        <p:spPr>
          <a:xfrm>
            <a:off x="881587" y="1153144"/>
            <a:ext cx="3690413" cy="1831271"/>
          </a:xfrm>
          <a:prstGeom prst="rect">
            <a:avLst/>
          </a:prstGeom>
          <a:noFill/>
        </p:spPr>
        <p:txBody>
          <a:bodyPr wrap="square">
            <a:spAutoFit/>
          </a:bodyPr>
          <a:lstStyle/>
          <a:p>
            <a:pPr>
              <a:spcAft>
                <a:spcPts val="600"/>
              </a:spcAft>
            </a:pPr>
            <a:r>
              <a:rPr lang="en-IN" b="1" dirty="0">
                <a:solidFill>
                  <a:schemeClr val="tx1"/>
                </a:solidFill>
                <a:latin typeface="Georgia" panose="02040502050405020303" pitchFamily="18" charset="0"/>
              </a:rPr>
              <a:t>Select Provider: </a:t>
            </a:r>
            <a:r>
              <a:rPr lang="en-IN" b="0" i="0" dirty="0">
                <a:solidFill>
                  <a:srgbClr val="31333F"/>
                </a:solidFill>
                <a:effectLst/>
                <a:latin typeface="Georgia" panose="02040502050405020303" pitchFamily="18" charset="0"/>
              </a:rPr>
              <a:t>RONALD REAGAN UCLA MEDICAL CENTER</a:t>
            </a:r>
          </a:p>
          <a:p>
            <a:pPr algn="l"/>
            <a:r>
              <a:rPr lang="en-IN" b="1" dirty="0">
                <a:solidFill>
                  <a:schemeClr val="tx1"/>
                </a:solidFill>
                <a:latin typeface="Georgia" panose="02040502050405020303" pitchFamily="18" charset="0"/>
              </a:rPr>
              <a:t>Select Procedure  :</a:t>
            </a:r>
            <a:r>
              <a:rPr lang="en-IN" b="1" dirty="0">
                <a:solidFill>
                  <a:srgbClr val="D4D4D4"/>
                </a:solidFill>
                <a:effectLst/>
                <a:latin typeface="Georgia" panose="02040502050405020303" pitchFamily="18" charset="0"/>
              </a:rPr>
              <a:t> </a:t>
            </a:r>
            <a:r>
              <a:rPr lang="en-US" b="0" i="0" dirty="0">
                <a:solidFill>
                  <a:srgbClr val="31333F"/>
                </a:solidFill>
                <a:effectLst/>
                <a:latin typeface="Georgia" panose="02040502050405020303" pitchFamily="18" charset="0"/>
              </a:rPr>
              <a:t>377 - G.I. HEMORRHAGE W MCC</a:t>
            </a:r>
          </a:p>
          <a:p>
            <a:pPr algn="l">
              <a:spcAft>
                <a:spcPts val="600"/>
              </a:spcAft>
            </a:pPr>
            <a:r>
              <a:rPr lang="en-IN" b="1" i="0" dirty="0">
                <a:solidFill>
                  <a:srgbClr val="31333F"/>
                </a:solidFill>
                <a:effectLst/>
                <a:latin typeface="Georgia" panose="02040502050405020303" pitchFamily="18" charset="0"/>
              </a:rPr>
              <a:t>Avg_covered_charge</a:t>
            </a:r>
            <a:r>
              <a:rPr lang="en-IN" b="1" dirty="0">
                <a:solidFill>
                  <a:srgbClr val="31333F"/>
                </a:solidFill>
                <a:latin typeface="Georgia" panose="02040502050405020303" pitchFamily="18" charset="0"/>
              </a:rPr>
              <a:t> : </a:t>
            </a:r>
            <a:r>
              <a:rPr lang="en-IN" dirty="0">
                <a:solidFill>
                  <a:srgbClr val="31333F"/>
                </a:solidFill>
                <a:latin typeface="Georgia" panose="02040502050405020303" pitchFamily="18" charset="0"/>
              </a:rPr>
              <a:t>90000.00</a:t>
            </a:r>
          </a:p>
          <a:p>
            <a:pPr algn="l">
              <a:spcAft>
                <a:spcPts val="600"/>
              </a:spcAft>
            </a:pPr>
            <a:r>
              <a:rPr lang="en-IN" b="1" i="0" dirty="0">
                <a:solidFill>
                  <a:srgbClr val="31333F"/>
                </a:solidFill>
                <a:effectLst/>
                <a:latin typeface="Georgia" panose="02040502050405020303" pitchFamily="18" charset="0"/>
              </a:rPr>
              <a:t>Avg_Total_Payment : </a:t>
            </a:r>
            <a:r>
              <a:rPr lang="en-IN" dirty="0">
                <a:solidFill>
                  <a:srgbClr val="31333F"/>
                </a:solidFill>
                <a:latin typeface="Georgia" panose="02040502050405020303" pitchFamily="18" charset="0"/>
              </a:rPr>
              <a:t>4</a:t>
            </a:r>
            <a:r>
              <a:rPr lang="en-IN" i="0" dirty="0">
                <a:solidFill>
                  <a:srgbClr val="31333F"/>
                </a:solidFill>
                <a:effectLst/>
                <a:latin typeface="Georgia" panose="02040502050405020303" pitchFamily="18" charset="0"/>
              </a:rPr>
              <a:t>0000.00</a:t>
            </a:r>
          </a:p>
          <a:p>
            <a:pPr algn="l">
              <a:spcAft>
                <a:spcPts val="600"/>
              </a:spcAft>
            </a:pPr>
            <a:r>
              <a:rPr lang="en-IN" b="1" dirty="0">
                <a:solidFill>
                  <a:srgbClr val="31333F"/>
                </a:solidFill>
                <a:latin typeface="Georgia" panose="02040502050405020303" pitchFamily="18" charset="0"/>
              </a:rPr>
              <a:t>Total Discharge : </a:t>
            </a:r>
            <a:r>
              <a:rPr lang="en-IN" dirty="0">
                <a:solidFill>
                  <a:srgbClr val="31333F"/>
                </a:solidFill>
                <a:latin typeface="Georgia" panose="02040502050405020303" pitchFamily="18" charset="0"/>
              </a:rPr>
              <a:t>65</a:t>
            </a:r>
            <a:endParaRPr lang="en-IN" i="0" dirty="0">
              <a:solidFill>
                <a:srgbClr val="31333F"/>
              </a:solidFill>
              <a:effectLst/>
              <a:latin typeface="Georgia" panose="02040502050405020303" pitchFamily="18" charset="0"/>
            </a:endParaRPr>
          </a:p>
        </p:txBody>
      </p:sp>
      <p:sp>
        <p:nvSpPr>
          <p:cNvPr id="7" name="TextBox 6">
            <a:extLst>
              <a:ext uri="{FF2B5EF4-FFF2-40B4-BE49-F238E27FC236}">
                <a16:creationId xmlns:a16="http://schemas.microsoft.com/office/drawing/2014/main" id="{0A2AAFD4-E727-D813-3E42-EFCA6B077D54}"/>
              </a:ext>
            </a:extLst>
          </p:cNvPr>
          <p:cNvSpPr txBox="1"/>
          <p:nvPr/>
        </p:nvSpPr>
        <p:spPr>
          <a:xfrm>
            <a:off x="881587" y="2984415"/>
            <a:ext cx="1307592" cy="307777"/>
          </a:xfrm>
          <a:prstGeom prst="rect">
            <a:avLst/>
          </a:prstGeom>
          <a:noFill/>
        </p:spPr>
        <p:txBody>
          <a:bodyPr wrap="square" rtlCol="0">
            <a:spAutoFit/>
          </a:bodyPr>
          <a:lstStyle/>
          <a:p>
            <a:r>
              <a:rPr lang="en-IN" b="1" dirty="0">
                <a:solidFill>
                  <a:srgbClr val="FF0000"/>
                </a:solidFill>
                <a:latin typeface="Georgia" panose="02040502050405020303" pitchFamily="18" charset="0"/>
              </a:rPr>
              <a:t>Output : </a:t>
            </a:r>
          </a:p>
        </p:txBody>
      </p:sp>
      <p:pic>
        <p:nvPicPr>
          <p:cNvPr id="9" name="Picture 8">
            <a:extLst>
              <a:ext uri="{FF2B5EF4-FFF2-40B4-BE49-F238E27FC236}">
                <a16:creationId xmlns:a16="http://schemas.microsoft.com/office/drawing/2014/main" id="{A9F5CAFB-5BA7-5ABF-0352-ED3F111DC5ED}"/>
              </a:ext>
            </a:extLst>
          </p:cNvPr>
          <p:cNvPicPr>
            <a:picLocks noChangeAspect="1"/>
          </p:cNvPicPr>
          <p:nvPr/>
        </p:nvPicPr>
        <p:blipFill>
          <a:blip r:embed="rId2"/>
          <a:stretch>
            <a:fillRect/>
          </a:stretch>
        </p:blipFill>
        <p:spPr>
          <a:xfrm>
            <a:off x="1160479" y="3387027"/>
            <a:ext cx="3325851" cy="962261"/>
          </a:xfrm>
          <a:prstGeom prst="rect">
            <a:avLst/>
          </a:prstGeom>
        </p:spPr>
      </p:pic>
      <p:sp>
        <p:nvSpPr>
          <p:cNvPr id="4" name="TextBox 3">
            <a:extLst>
              <a:ext uri="{FF2B5EF4-FFF2-40B4-BE49-F238E27FC236}">
                <a16:creationId xmlns:a16="http://schemas.microsoft.com/office/drawing/2014/main" id="{7C413E1B-2EB4-17E1-C254-34EFFF671C22}"/>
              </a:ext>
            </a:extLst>
          </p:cNvPr>
          <p:cNvSpPr txBox="1"/>
          <p:nvPr/>
        </p:nvSpPr>
        <p:spPr>
          <a:xfrm>
            <a:off x="4946904" y="845367"/>
            <a:ext cx="1307592" cy="307777"/>
          </a:xfrm>
          <a:prstGeom prst="rect">
            <a:avLst/>
          </a:prstGeom>
          <a:noFill/>
        </p:spPr>
        <p:txBody>
          <a:bodyPr wrap="square" rtlCol="0">
            <a:spAutoFit/>
          </a:bodyPr>
          <a:lstStyle/>
          <a:p>
            <a:r>
              <a:rPr lang="en-IN" b="1" dirty="0">
                <a:solidFill>
                  <a:srgbClr val="FF0000"/>
                </a:solidFill>
                <a:latin typeface="Georgia" panose="02040502050405020303" pitchFamily="18" charset="0"/>
              </a:rPr>
              <a:t>Sample 4</a:t>
            </a:r>
          </a:p>
        </p:txBody>
      </p:sp>
      <p:sp>
        <p:nvSpPr>
          <p:cNvPr id="5" name="TextBox 4">
            <a:extLst>
              <a:ext uri="{FF2B5EF4-FFF2-40B4-BE49-F238E27FC236}">
                <a16:creationId xmlns:a16="http://schemas.microsoft.com/office/drawing/2014/main" id="{8B458F17-7022-1F7A-8F86-1123082122BC}"/>
              </a:ext>
            </a:extLst>
          </p:cNvPr>
          <p:cNvSpPr txBox="1"/>
          <p:nvPr/>
        </p:nvSpPr>
        <p:spPr>
          <a:xfrm>
            <a:off x="5066056" y="1153144"/>
            <a:ext cx="3690413" cy="1754326"/>
          </a:xfrm>
          <a:prstGeom prst="rect">
            <a:avLst/>
          </a:prstGeom>
          <a:noFill/>
        </p:spPr>
        <p:txBody>
          <a:bodyPr wrap="square">
            <a:spAutoFit/>
          </a:bodyPr>
          <a:lstStyle/>
          <a:p>
            <a:pPr algn="l"/>
            <a:r>
              <a:rPr lang="en-IN" b="1" dirty="0">
                <a:solidFill>
                  <a:schemeClr val="tx1"/>
                </a:solidFill>
                <a:latin typeface="Georgia" panose="02040502050405020303" pitchFamily="18" charset="0"/>
              </a:rPr>
              <a:t>Select Provider: </a:t>
            </a:r>
            <a:r>
              <a:rPr lang="en-US" b="0" i="0" dirty="0">
                <a:solidFill>
                  <a:srgbClr val="31333F"/>
                </a:solidFill>
                <a:effectLst/>
                <a:latin typeface="Source Sans Pro" panose="020B0503030403020204" pitchFamily="34" charset="0"/>
              </a:rPr>
              <a:t>EAST ALABAMA MEDICAL CENTER AND SNF</a:t>
            </a:r>
          </a:p>
          <a:p>
            <a:r>
              <a:rPr lang="en-IN" b="1" dirty="0">
                <a:solidFill>
                  <a:schemeClr val="tx1"/>
                </a:solidFill>
                <a:latin typeface="Georgia" panose="02040502050405020303" pitchFamily="18" charset="0"/>
              </a:rPr>
              <a:t>Select Procedure  :</a:t>
            </a:r>
            <a:r>
              <a:rPr lang="en-IN" b="1" dirty="0">
                <a:solidFill>
                  <a:srgbClr val="D4D4D4"/>
                </a:solidFill>
                <a:effectLst/>
                <a:latin typeface="Georgia" panose="02040502050405020303" pitchFamily="18" charset="0"/>
              </a:rPr>
              <a:t> </a:t>
            </a:r>
            <a:r>
              <a:rPr lang="en-US" b="0" i="0" dirty="0">
                <a:solidFill>
                  <a:srgbClr val="31333F"/>
                </a:solidFill>
                <a:effectLst/>
                <a:latin typeface="Source Sans Pro" panose="020B0503030403020204" pitchFamily="34" charset="0"/>
              </a:rPr>
              <a:t>689 - KIDNEY &amp; URINARY TRACT INFECTIONS W MCC</a:t>
            </a:r>
            <a:endParaRPr lang="en-US" b="0" i="0" dirty="0">
              <a:solidFill>
                <a:srgbClr val="31333F"/>
              </a:solidFill>
              <a:effectLst/>
              <a:latin typeface="Georgia" panose="02040502050405020303" pitchFamily="18" charset="0"/>
            </a:endParaRPr>
          </a:p>
          <a:p>
            <a:pPr algn="l">
              <a:spcAft>
                <a:spcPts val="600"/>
              </a:spcAft>
            </a:pPr>
            <a:r>
              <a:rPr lang="en-IN" b="1" i="0" dirty="0">
                <a:solidFill>
                  <a:srgbClr val="31333F"/>
                </a:solidFill>
                <a:effectLst/>
                <a:latin typeface="Georgia" panose="02040502050405020303" pitchFamily="18" charset="0"/>
              </a:rPr>
              <a:t>Avg_covered_charge</a:t>
            </a:r>
            <a:r>
              <a:rPr lang="en-IN" b="1" dirty="0">
                <a:solidFill>
                  <a:srgbClr val="31333F"/>
                </a:solidFill>
                <a:latin typeface="Georgia" panose="02040502050405020303" pitchFamily="18" charset="0"/>
              </a:rPr>
              <a:t> : </a:t>
            </a:r>
            <a:r>
              <a:rPr lang="en-IN" dirty="0">
                <a:solidFill>
                  <a:srgbClr val="31333F"/>
                </a:solidFill>
                <a:latin typeface="Georgia" panose="02040502050405020303" pitchFamily="18" charset="0"/>
              </a:rPr>
              <a:t>300000.00</a:t>
            </a:r>
          </a:p>
          <a:p>
            <a:pPr algn="l">
              <a:spcAft>
                <a:spcPts val="600"/>
              </a:spcAft>
            </a:pPr>
            <a:r>
              <a:rPr lang="en-IN" b="1" i="0" dirty="0">
                <a:solidFill>
                  <a:srgbClr val="31333F"/>
                </a:solidFill>
                <a:effectLst/>
                <a:latin typeface="Georgia" panose="02040502050405020303" pitchFamily="18" charset="0"/>
              </a:rPr>
              <a:t>Avg_Total_Payment : </a:t>
            </a:r>
            <a:r>
              <a:rPr lang="en-IN" dirty="0">
                <a:solidFill>
                  <a:srgbClr val="31333F"/>
                </a:solidFill>
                <a:latin typeface="Georgia" panose="02040502050405020303" pitchFamily="18" charset="0"/>
              </a:rPr>
              <a:t>200000.00</a:t>
            </a:r>
          </a:p>
          <a:p>
            <a:pPr algn="l">
              <a:spcAft>
                <a:spcPts val="600"/>
              </a:spcAft>
            </a:pPr>
            <a:r>
              <a:rPr lang="en-IN" b="1" dirty="0">
                <a:solidFill>
                  <a:srgbClr val="31333F"/>
                </a:solidFill>
                <a:latin typeface="Georgia" panose="02040502050405020303" pitchFamily="18" charset="0"/>
              </a:rPr>
              <a:t>Total Discharge : </a:t>
            </a:r>
            <a:r>
              <a:rPr lang="en-IN" dirty="0">
                <a:solidFill>
                  <a:srgbClr val="31333F"/>
                </a:solidFill>
                <a:latin typeface="Georgia" panose="02040502050405020303" pitchFamily="18" charset="0"/>
              </a:rPr>
              <a:t>45</a:t>
            </a:r>
            <a:endParaRPr lang="en-IN" i="0" dirty="0">
              <a:solidFill>
                <a:srgbClr val="31333F"/>
              </a:solidFill>
              <a:effectLst/>
              <a:latin typeface="Georgia" panose="02040502050405020303" pitchFamily="18" charset="0"/>
            </a:endParaRPr>
          </a:p>
        </p:txBody>
      </p:sp>
      <p:sp>
        <p:nvSpPr>
          <p:cNvPr id="6" name="TextBox 5">
            <a:extLst>
              <a:ext uri="{FF2B5EF4-FFF2-40B4-BE49-F238E27FC236}">
                <a16:creationId xmlns:a16="http://schemas.microsoft.com/office/drawing/2014/main" id="{54E66A0E-0B94-0558-5BBF-83995EDA2E0A}"/>
              </a:ext>
            </a:extLst>
          </p:cNvPr>
          <p:cNvSpPr txBox="1"/>
          <p:nvPr/>
        </p:nvSpPr>
        <p:spPr>
          <a:xfrm>
            <a:off x="5257800" y="2984414"/>
            <a:ext cx="1307592" cy="307777"/>
          </a:xfrm>
          <a:prstGeom prst="rect">
            <a:avLst/>
          </a:prstGeom>
          <a:noFill/>
        </p:spPr>
        <p:txBody>
          <a:bodyPr wrap="square" rtlCol="0">
            <a:spAutoFit/>
          </a:bodyPr>
          <a:lstStyle/>
          <a:p>
            <a:r>
              <a:rPr lang="en-IN" b="1" dirty="0">
                <a:solidFill>
                  <a:srgbClr val="FF0000"/>
                </a:solidFill>
                <a:latin typeface="Georgia" panose="02040502050405020303" pitchFamily="18" charset="0"/>
              </a:rPr>
              <a:t>Output : </a:t>
            </a:r>
          </a:p>
        </p:txBody>
      </p:sp>
      <p:pic>
        <p:nvPicPr>
          <p:cNvPr id="10" name="Picture 9">
            <a:extLst>
              <a:ext uri="{FF2B5EF4-FFF2-40B4-BE49-F238E27FC236}">
                <a16:creationId xmlns:a16="http://schemas.microsoft.com/office/drawing/2014/main" id="{A4D82DB6-B563-2A20-BA5F-F6B0581E73D2}"/>
              </a:ext>
            </a:extLst>
          </p:cNvPr>
          <p:cNvPicPr>
            <a:picLocks noChangeAspect="1"/>
          </p:cNvPicPr>
          <p:nvPr/>
        </p:nvPicPr>
        <p:blipFill>
          <a:blip r:embed="rId3"/>
          <a:stretch>
            <a:fillRect/>
          </a:stretch>
        </p:blipFill>
        <p:spPr>
          <a:xfrm>
            <a:off x="5354658" y="3387027"/>
            <a:ext cx="3647642" cy="962261"/>
          </a:xfrm>
          <a:prstGeom prst="rect">
            <a:avLst/>
          </a:prstGeom>
        </p:spPr>
      </p:pic>
    </p:spTree>
    <p:extLst>
      <p:ext uri="{BB962C8B-B14F-4D97-AF65-F5344CB8AC3E}">
        <p14:creationId xmlns:p14="http://schemas.microsoft.com/office/powerpoint/2010/main" val="731543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4226986" y="3519162"/>
            <a:ext cx="4870500" cy="792600"/>
          </a:xfrm>
          <a:prstGeom prst="rect">
            <a:avLst/>
          </a:prstGeom>
          <a:noFill/>
          <a:ln>
            <a:noFill/>
          </a:ln>
        </p:spPr>
        <p:txBody>
          <a:bodyPr spcFirstLastPara="1" wrap="square" lIns="91425" tIns="91425" rIns="91425" bIns="91425" anchor="ctr" anchorCtr="0">
            <a:normAutofit/>
          </a:bodyPr>
          <a:lstStyle/>
          <a:p>
            <a:pPr marL="457200" lvl="0" indent="-342900" algn="ctr" rtl="0">
              <a:lnSpc>
                <a:spcPct val="100000"/>
              </a:lnSpc>
              <a:spcBef>
                <a:spcPts val="0"/>
              </a:spcBef>
              <a:spcAft>
                <a:spcPts val="0"/>
              </a:spcAft>
              <a:buSzPts val="2400"/>
              <a:buNone/>
            </a:pPr>
            <a:r>
              <a:rPr lang="en-US" sz="3600" b="1" dirty="0">
                <a:solidFill>
                  <a:srgbClr val="0D47A1"/>
                </a:solidFill>
              </a:rPr>
              <a:t>Thank you!</a:t>
            </a:r>
            <a:endParaRPr sz="3600" b="1" dirty="0">
              <a:solidFill>
                <a:srgbClr val="0D47A1"/>
              </a:solidFill>
            </a:endParaRPr>
          </a:p>
        </p:txBody>
      </p:sp>
    </p:spTree>
    <p:extLst>
      <p:ext uri="{BB962C8B-B14F-4D97-AF65-F5344CB8AC3E}">
        <p14:creationId xmlns:p14="http://schemas.microsoft.com/office/powerpoint/2010/main" val="365677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AA012D0C-BCEA-D106-E384-BE17707400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0DFEEE-3ED9-5D40-80C3-9E504370EF4A}"/>
              </a:ext>
            </a:extLst>
          </p:cNvPr>
          <p:cNvSpPr txBox="1"/>
          <p:nvPr/>
        </p:nvSpPr>
        <p:spPr>
          <a:xfrm>
            <a:off x="318406" y="2171640"/>
            <a:ext cx="4384221" cy="400110"/>
          </a:xfrm>
          <a:prstGeom prst="rect">
            <a:avLst/>
          </a:prstGeom>
          <a:noFill/>
        </p:spPr>
        <p:txBody>
          <a:bodyPr wrap="square" rtlCol="0">
            <a:spAutoFit/>
          </a:bodyPr>
          <a:lstStyle/>
          <a:p>
            <a:r>
              <a:rPr lang="en-IN" sz="2000" b="1" dirty="0">
                <a:solidFill>
                  <a:srgbClr val="0D47A1"/>
                </a:solidFill>
                <a:latin typeface="Georgia" panose="02040502050405020303" pitchFamily="18" charset="0"/>
              </a:rPr>
              <a:t>Data Understanding &amp; Cleaning</a:t>
            </a:r>
          </a:p>
        </p:txBody>
      </p:sp>
      <p:graphicFrame>
        <p:nvGraphicFramePr>
          <p:cNvPr id="10" name="Diagram 9">
            <a:extLst>
              <a:ext uri="{FF2B5EF4-FFF2-40B4-BE49-F238E27FC236}">
                <a16:creationId xmlns:a16="http://schemas.microsoft.com/office/drawing/2014/main" id="{DBDCF66D-746E-A2C1-C488-DFA683177F7A}"/>
              </a:ext>
            </a:extLst>
          </p:cNvPr>
          <p:cNvGraphicFramePr/>
          <p:nvPr>
            <p:extLst>
              <p:ext uri="{D42A27DB-BD31-4B8C-83A1-F6EECF244321}">
                <p14:modId xmlns:p14="http://schemas.microsoft.com/office/powerpoint/2010/main" val="2769712202"/>
              </p:ext>
            </p:extLst>
          </p:nvPr>
        </p:nvGraphicFramePr>
        <p:xfrm>
          <a:off x="759278" y="849086"/>
          <a:ext cx="7821385" cy="938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738C8BE-B41E-9C79-9CCC-D00202028513}"/>
              </a:ext>
            </a:extLst>
          </p:cNvPr>
          <p:cNvSpPr txBox="1"/>
          <p:nvPr/>
        </p:nvSpPr>
        <p:spPr>
          <a:xfrm>
            <a:off x="318406" y="195853"/>
            <a:ext cx="3796393" cy="400110"/>
          </a:xfrm>
          <a:prstGeom prst="rect">
            <a:avLst/>
          </a:prstGeom>
          <a:noFill/>
        </p:spPr>
        <p:txBody>
          <a:bodyPr wrap="square" rtlCol="0">
            <a:spAutoFit/>
          </a:bodyPr>
          <a:lstStyle/>
          <a:p>
            <a:r>
              <a:rPr lang="en-IN" sz="2000" b="1" dirty="0">
                <a:solidFill>
                  <a:srgbClr val="0D47A1"/>
                </a:solidFill>
                <a:latin typeface="Georgia" panose="02040502050405020303" pitchFamily="18" charset="0"/>
              </a:rPr>
              <a:t>Data Import &amp; Preparation</a:t>
            </a:r>
          </a:p>
        </p:txBody>
      </p:sp>
      <p:graphicFrame>
        <p:nvGraphicFramePr>
          <p:cNvPr id="13" name="Diagram 12">
            <a:extLst>
              <a:ext uri="{FF2B5EF4-FFF2-40B4-BE49-F238E27FC236}">
                <a16:creationId xmlns:a16="http://schemas.microsoft.com/office/drawing/2014/main" id="{5262C26E-E470-F969-73C2-0C86AE53E68B}"/>
              </a:ext>
            </a:extLst>
          </p:cNvPr>
          <p:cNvGraphicFramePr/>
          <p:nvPr>
            <p:extLst>
              <p:ext uri="{D42A27DB-BD31-4B8C-83A1-F6EECF244321}">
                <p14:modId xmlns:p14="http://schemas.microsoft.com/office/powerpoint/2010/main" val="2359804706"/>
              </p:ext>
            </p:extLst>
          </p:nvPr>
        </p:nvGraphicFramePr>
        <p:xfrm>
          <a:off x="759279" y="2726871"/>
          <a:ext cx="7952014" cy="18124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1802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628CB817-AC3D-C7C5-A7E0-48D4CDE4E8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37847B-B90B-065E-D0C1-2F5E9E03B11F}"/>
              </a:ext>
            </a:extLst>
          </p:cNvPr>
          <p:cNvSpPr txBox="1"/>
          <p:nvPr/>
        </p:nvSpPr>
        <p:spPr>
          <a:xfrm>
            <a:off x="1114964" y="1986975"/>
            <a:ext cx="6914071" cy="584775"/>
          </a:xfrm>
          <a:prstGeom prst="rect">
            <a:avLst/>
          </a:prstGeom>
          <a:noFill/>
        </p:spPr>
        <p:txBody>
          <a:bodyPr wrap="square" rtlCol="0" anchor="t">
            <a:spAutoFit/>
          </a:bodyPr>
          <a:lstStyle/>
          <a:p>
            <a:r>
              <a:rPr lang="en-IN" sz="3200" b="1" dirty="0">
                <a:solidFill>
                  <a:srgbClr val="0D47A1"/>
                </a:solidFill>
                <a:latin typeface="Georgia" panose="02040502050405020303" pitchFamily="18" charset="0"/>
                <a:sym typeface="PT Sans Narrow"/>
              </a:rPr>
              <a:t>Exploratory Data Analysis </a:t>
            </a:r>
            <a:r>
              <a:rPr lang="en-IN" sz="1800" dirty="0">
                <a:solidFill>
                  <a:schemeClr val="tx1"/>
                </a:solidFill>
                <a:latin typeface="Georgia" panose="02040502050405020303" pitchFamily="18" charset="0"/>
                <a:sym typeface="PT Sans Narrow"/>
              </a:rPr>
              <a:t>(EDA)</a:t>
            </a:r>
            <a:endParaRPr lang="en-IN" sz="2400" dirty="0">
              <a:solidFill>
                <a:schemeClr val="tx1"/>
              </a:solidFill>
              <a:latin typeface="Georgia" panose="02040502050405020303" pitchFamily="18" charset="0"/>
              <a:sym typeface="PT Sans Narrow"/>
            </a:endParaRPr>
          </a:p>
        </p:txBody>
      </p:sp>
    </p:spTree>
    <p:extLst>
      <p:ext uri="{BB962C8B-B14F-4D97-AF65-F5344CB8AC3E}">
        <p14:creationId xmlns:p14="http://schemas.microsoft.com/office/powerpoint/2010/main" val="105125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F2FD"/>
        </a:solidFill>
        <a:effectLst/>
      </p:bgPr>
    </p:bg>
    <p:spTree>
      <p:nvGrpSpPr>
        <p:cNvPr id="1" name="">
          <a:extLst>
            <a:ext uri="{FF2B5EF4-FFF2-40B4-BE49-F238E27FC236}">
              <a16:creationId xmlns:a16="http://schemas.microsoft.com/office/drawing/2014/main" id="{160CBEBD-3925-C92F-A893-5CA6734A0003}"/>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C264E686-B494-42CB-F734-E2DF3E1E28B2}"/>
              </a:ext>
            </a:extLst>
          </p:cNvPr>
          <p:cNvGraphicFramePr>
            <a:graphicFrameLocks noGrp="1"/>
          </p:cNvGraphicFramePr>
          <p:nvPr>
            <p:extLst>
              <p:ext uri="{D42A27DB-BD31-4B8C-83A1-F6EECF244321}">
                <p14:modId xmlns:p14="http://schemas.microsoft.com/office/powerpoint/2010/main" val="3973309238"/>
              </p:ext>
            </p:extLst>
          </p:nvPr>
        </p:nvGraphicFramePr>
        <p:xfrm>
          <a:off x="4133088" y="255605"/>
          <a:ext cx="4800600" cy="4311224"/>
        </p:xfrm>
        <a:graphic>
          <a:graphicData uri="http://schemas.openxmlformats.org/drawingml/2006/table">
            <a:tbl>
              <a:tblPr firstRow="1" bandRow="1">
                <a:effectLst>
                  <a:innerShdw blurRad="63500" dist="50800" dir="13500000">
                    <a:prstClr val="black">
                      <a:alpha val="50000"/>
                    </a:prstClr>
                  </a:innerShdw>
                </a:effectLst>
                <a:tableStyleId>{8EC7A202-D894-4549-BF34-816215706C42}</a:tableStyleId>
              </a:tblPr>
              <a:tblGrid>
                <a:gridCol w="3444272">
                  <a:extLst>
                    <a:ext uri="{9D8B030D-6E8A-4147-A177-3AD203B41FA5}">
                      <a16:colId xmlns:a16="http://schemas.microsoft.com/office/drawing/2014/main" val="1822232213"/>
                    </a:ext>
                  </a:extLst>
                </a:gridCol>
                <a:gridCol w="1356328">
                  <a:extLst>
                    <a:ext uri="{9D8B030D-6E8A-4147-A177-3AD203B41FA5}">
                      <a16:colId xmlns:a16="http://schemas.microsoft.com/office/drawing/2014/main" val="2451779968"/>
                    </a:ext>
                  </a:extLst>
                </a:gridCol>
              </a:tblGrid>
              <a:tr h="58456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5A9C"/>
                          </a:solidFill>
                          <a:effectLst/>
                          <a:latin typeface="Georgia" panose="02040502050405020303" pitchFamily="18" charset="0"/>
                        </a:rPr>
                        <a:t>Total Inpatient Procedures</a:t>
                      </a:r>
                      <a:endParaRPr lang="en-IN" sz="1600" dirty="0">
                        <a:solidFill>
                          <a:srgbClr val="005A9C"/>
                        </a:solidFill>
                        <a:latin typeface="Georgia" panose="02040502050405020303" pitchFamily="18" charset="0"/>
                      </a:endParaRPr>
                    </a:p>
                  </a:txBody>
                  <a:tcPr anchor="ctr"/>
                </a:tc>
                <a:tc>
                  <a:txBody>
                    <a:bodyPr/>
                    <a:lstStyle/>
                    <a:p>
                      <a:pPr algn="ctr"/>
                      <a:r>
                        <a:rPr lang="en-IN" sz="1600" dirty="0">
                          <a:solidFill>
                            <a:schemeClr val="tx1"/>
                          </a:solidFill>
                          <a:latin typeface="Georgia" panose="02040502050405020303" pitchFamily="18" charset="0"/>
                        </a:rPr>
                        <a:t>100</a:t>
                      </a:r>
                    </a:p>
                  </a:txBody>
                  <a:tcPr anchor="ctr"/>
                </a:tc>
                <a:extLst>
                  <a:ext uri="{0D108BD9-81ED-4DB2-BD59-A6C34878D82A}">
                    <a16:rowId xmlns:a16="http://schemas.microsoft.com/office/drawing/2014/main" val="2647923001"/>
                  </a:ext>
                </a:extLst>
              </a:tr>
              <a:tr h="7523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5A9C"/>
                          </a:solidFill>
                          <a:effectLst/>
                          <a:latin typeface="Georgia" panose="02040502050405020303" pitchFamily="18" charset="0"/>
                        </a:rPr>
                        <a:t>Total Outpatient Procedures</a:t>
                      </a:r>
                      <a:endParaRPr kumimoji="0" lang="en-US" altLang="en-US" sz="1600" b="0" i="0" u="none" strike="noStrike" cap="none" normalizeH="0" baseline="0" dirty="0">
                        <a:ln>
                          <a:noFill/>
                        </a:ln>
                        <a:solidFill>
                          <a:srgbClr val="005A9C"/>
                        </a:solidFill>
                        <a:effectLst/>
                        <a:latin typeface="Georgia" panose="02040502050405020303" pitchFamily="18" charset="0"/>
                      </a:endParaRPr>
                    </a:p>
                  </a:txBody>
                  <a:tcPr anchor="ctr"/>
                </a:tc>
                <a:tc>
                  <a:txBody>
                    <a:bodyPr/>
                    <a:lstStyle/>
                    <a:p>
                      <a:pPr algn="ctr"/>
                      <a:r>
                        <a:rPr lang="en-IN" sz="1600" dirty="0">
                          <a:solidFill>
                            <a:schemeClr val="tx1"/>
                          </a:solidFill>
                          <a:latin typeface="Georgia" panose="02040502050405020303" pitchFamily="18" charset="0"/>
                        </a:rPr>
                        <a:t>30</a:t>
                      </a:r>
                    </a:p>
                  </a:txBody>
                  <a:tcPr anchor="ctr"/>
                </a:tc>
                <a:extLst>
                  <a:ext uri="{0D108BD9-81ED-4DB2-BD59-A6C34878D82A}">
                    <a16:rowId xmlns:a16="http://schemas.microsoft.com/office/drawing/2014/main" val="1926032175"/>
                  </a:ext>
                </a:extLst>
              </a:tr>
              <a:tr h="73259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5A9C"/>
                          </a:solidFill>
                          <a:effectLst/>
                          <a:latin typeface="Georgia" panose="02040502050405020303" pitchFamily="18" charset="0"/>
                        </a:rPr>
                        <a:t>Inpatient Provider Count</a:t>
                      </a:r>
                      <a:endParaRPr kumimoji="0" lang="en-US" altLang="en-US" sz="1600" b="0" i="0" u="none" strike="noStrike" cap="none" normalizeH="0" baseline="0" dirty="0">
                        <a:ln>
                          <a:noFill/>
                        </a:ln>
                        <a:solidFill>
                          <a:srgbClr val="005A9C"/>
                        </a:solidFill>
                        <a:effectLst/>
                        <a:latin typeface="Georgia" panose="02040502050405020303" pitchFamily="18" charset="0"/>
                      </a:endParaRPr>
                    </a:p>
                  </a:txBody>
                  <a:tcPr anchor="ctr"/>
                </a:tc>
                <a:tc>
                  <a:txBody>
                    <a:bodyPr/>
                    <a:lstStyle/>
                    <a:p>
                      <a:pPr algn="ctr"/>
                      <a:r>
                        <a:rPr lang="en-IN" sz="1600" dirty="0">
                          <a:solidFill>
                            <a:schemeClr val="tx1"/>
                          </a:solidFill>
                          <a:latin typeface="Georgia" panose="02040502050405020303" pitchFamily="18" charset="0"/>
                        </a:rPr>
                        <a:t>3,337</a:t>
                      </a:r>
                    </a:p>
                  </a:txBody>
                  <a:tcPr anchor="ctr"/>
                </a:tc>
                <a:extLst>
                  <a:ext uri="{0D108BD9-81ED-4DB2-BD59-A6C34878D82A}">
                    <a16:rowId xmlns:a16="http://schemas.microsoft.com/office/drawing/2014/main" val="2740621936"/>
                  </a:ext>
                </a:extLst>
              </a:tr>
              <a:tr h="74722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5A9C"/>
                          </a:solidFill>
                          <a:effectLst/>
                          <a:latin typeface="Georgia" panose="02040502050405020303" pitchFamily="18" charset="0"/>
                        </a:rPr>
                        <a:t>Outpatient Provider Count</a:t>
                      </a:r>
                      <a:endParaRPr kumimoji="0" lang="en-US" altLang="en-US" sz="1600" b="0" i="0" u="none" strike="noStrike" cap="none" normalizeH="0" baseline="0" dirty="0">
                        <a:ln>
                          <a:noFill/>
                        </a:ln>
                        <a:solidFill>
                          <a:srgbClr val="005A9C"/>
                        </a:solidFill>
                        <a:effectLst/>
                        <a:latin typeface="Georgia" panose="02040502050405020303" pitchFamily="18" charset="0"/>
                      </a:endParaRPr>
                    </a:p>
                  </a:txBody>
                  <a:tcPr anchor="ctr"/>
                </a:tc>
                <a:tc>
                  <a:txBody>
                    <a:bodyPr/>
                    <a:lstStyle/>
                    <a:p>
                      <a:pPr algn="ctr"/>
                      <a:r>
                        <a:rPr lang="en-IN" sz="1600" dirty="0">
                          <a:solidFill>
                            <a:schemeClr val="tx1"/>
                          </a:solidFill>
                          <a:latin typeface="Georgia" panose="02040502050405020303" pitchFamily="18" charset="0"/>
                        </a:rPr>
                        <a:t>3,135</a:t>
                      </a:r>
                    </a:p>
                  </a:txBody>
                  <a:tcPr anchor="ctr"/>
                </a:tc>
                <a:extLst>
                  <a:ext uri="{0D108BD9-81ED-4DB2-BD59-A6C34878D82A}">
                    <a16:rowId xmlns:a16="http://schemas.microsoft.com/office/drawing/2014/main" val="2991916245"/>
                  </a:ext>
                </a:extLst>
              </a:tr>
              <a:tr h="74722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5A9C"/>
                          </a:solidFill>
                          <a:effectLst/>
                          <a:latin typeface="Georgia" panose="02040502050405020303" pitchFamily="18" charset="0"/>
                          <a:cs typeface="Arial"/>
                          <a:sym typeface="Arial"/>
                        </a:rPr>
                        <a:t>Total Inpatient Discharge</a:t>
                      </a:r>
                    </a:p>
                  </a:txBody>
                  <a:tcPr anchor="ctr"/>
                </a:tc>
                <a:tc>
                  <a:txBody>
                    <a:bodyPr/>
                    <a:lstStyle/>
                    <a:p>
                      <a:pPr marR="0" algn="ctr" rtl="0">
                        <a:lnSpc>
                          <a:spcPct val="100000"/>
                        </a:lnSpc>
                        <a:spcBef>
                          <a:spcPts val="0"/>
                        </a:spcBef>
                        <a:spcAft>
                          <a:spcPts val="0"/>
                        </a:spcAft>
                        <a:buClr>
                          <a:srgbClr val="000000"/>
                        </a:buClr>
                        <a:buFont typeface="Arial"/>
                      </a:pPr>
                      <a:r>
                        <a:rPr lang="en-IN" sz="1600" b="0" i="0" u="none" strike="noStrike" cap="none" dirty="0">
                          <a:solidFill>
                            <a:schemeClr val="tx1"/>
                          </a:solidFill>
                          <a:latin typeface="Georgia" panose="02040502050405020303" pitchFamily="18" charset="0"/>
                          <a:ea typeface="Arial"/>
                          <a:cs typeface="Arial"/>
                          <a:sym typeface="Arial"/>
                        </a:rPr>
                        <a:t>69,75,318</a:t>
                      </a:r>
                      <a:endParaRPr lang="en-IN" sz="1600" b="0" i="0" u="none" strike="noStrike" cap="none" dirty="0">
                        <a:solidFill>
                          <a:schemeClr val="tx1"/>
                        </a:solidFill>
                        <a:latin typeface="Georgia" panose="02040502050405020303" pitchFamily="18" charset="0"/>
                        <a:cs typeface="Arial"/>
                        <a:sym typeface="Arial"/>
                      </a:endParaRPr>
                    </a:p>
                  </a:txBody>
                  <a:tcPr anchor="ctr"/>
                </a:tc>
                <a:extLst>
                  <a:ext uri="{0D108BD9-81ED-4DB2-BD59-A6C34878D82A}">
                    <a16:rowId xmlns:a16="http://schemas.microsoft.com/office/drawing/2014/main" val="3128712572"/>
                  </a:ext>
                </a:extLst>
              </a:tr>
              <a:tr h="74722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5A9C"/>
                          </a:solidFill>
                          <a:effectLst/>
                          <a:latin typeface="Georgia" panose="02040502050405020303" pitchFamily="18" charset="0"/>
                          <a:cs typeface="Arial"/>
                          <a:sym typeface="Arial"/>
                        </a:rPr>
                        <a:t>Outpatient Service</a:t>
                      </a:r>
                    </a:p>
                  </a:txBody>
                  <a:tcPr anchor="ctr"/>
                </a:tc>
                <a:tc>
                  <a:txBody>
                    <a:bodyPr/>
                    <a:lstStyle/>
                    <a:p>
                      <a:pPr marR="0" algn="ctr" rtl="0">
                        <a:lnSpc>
                          <a:spcPct val="100000"/>
                        </a:lnSpc>
                        <a:spcBef>
                          <a:spcPts val="0"/>
                        </a:spcBef>
                        <a:spcAft>
                          <a:spcPts val="0"/>
                        </a:spcAft>
                        <a:buClr>
                          <a:srgbClr val="000000"/>
                        </a:buClr>
                        <a:buFont typeface="Arial"/>
                      </a:pPr>
                      <a:r>
                        <a:rPr lang="en-IN" sz="1600" b="0" i="0" u="none" strike="noStrike" cap="none" dirty="0">
                          <a:solidFill>
                            <a:schemeClr val="tx1"/>
                          </a:solidFill>
                          <a:latin typeface="Georgia" panose="02040502050405020303" pitchFamily="18" charset="0"/>
                          <a:ea typeface="Arial"/>
                          <a:cs typeface="Arial"/>
                          <a:sym typeface="Arial"/>
                        </a:rPr>
                        <a:t>2,55,01,910</a:t>
                      </a:r>
                      <a:endParaRPr lang="en-IN" sz="1600" b="0" i="0" u="none" strike="noStrike" cap="none" dirty="0">
                        <a:solidFill>
                          <a:schemeClr val="tx1"/>
                        </a:solidFill>
                        <a:latin typeface="Georgia" panose="02040502050405020303" pitchFamily="18" charset="0"/>
                        <a:cs typeface="Arial"/>
                        <a:sym typeface="Arial"/>
                      </a:endParaRPr>
                    </a:p>
                  </a:txBody>
                  <a:tcPr anchor="ctr"/>
                </a:tc>
                <a:extLst>
                  <a:ext uri="{0D108BD9-81ED-4DB2-BD59-A6C34878D82A}">
                    <a16:rowId xmlns:a16="http://schemas.microsoft.com/office/drawing/2014/main" val="1439200542"/>
                  </a:ext>
                </a:extLst>
              </a:tr>
            </a:tbl>
          </a:graphicData>
        </a:graphic>
      </p:graphicFrame>
      <p:sp>
        <p:nvSpPr>
          <p:cNvPr id="14" name="Rectangle 13">
            <a:extLst>
              <a:ext uri="{FF2B5EF4-FFF2-40B4-BE49-F238E27FC236}">
                <a16:creationId xmlns:a16="http://schemas.microsoft.com/office/drawing/2014/main" id="{576303C4-B415-1308-9306-69B5E7FD1263}"/>
              </a:ext>
            </a:extLst>
          </p:cNvPr>
          <p:cNvSpPr/>
          <p:nvPr/>
        </p:nvSpPr>
        <p:spPr>
          <a:xfrm>
            <a:off x="0" y="0"/>
            <a:ext cx="3947767" cy="4752753"/>
          </a:xfrm>
          <a:prstGeom prst="rect">
            <a:avLst/>
          </a:prstGeom>
          <a:solidFill>
            <a:srgbClr val="005A9C"/>
          </a:solidFill>
          <a:ln>
            <a:solidFill>
              <a:srgbClr val="005A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Georgia" panose="02040502050405020303" pitchFamily="18" charset="0"/>
              </a:rPr>
              <a:t>Inpatient vs. Outpatient Provider,</a:t>
            </a:r>
          </a:p>
          <a:p>
            <a:pPr algn="ctr"/>
            <a:r>
              <a:rPr lang="en-US" sz="3200" b="1" dirty="0">
                <a:solidFill>
                  <a:schemeClr val="bg1"/>
                </a:solidFill>
                <a:latin typeface="Georgia" panose="02040502050405020303" pitchFamily="18" charset="0"/>
              </a:rPr>
              <a:t>Procedure Count</a:t>
            </a:r>
          </a:p>
          <a:p>
            <a:pPr algn="ctr"/>
            <a:r>
              <a:rPr lang="en-US" sz="3200" b="1" dirty="0">
                <a:solidFill>
                  <a:schemeClr val="bg1"/>
                </a:solidFill>
                <a:latin typeface="Georgia" panose="02040502050405020303" pitchFamily="18" charset="0"/>
              </a:rPr>
              <a:t>and Discharge Count</a:t>
            </a:r>
            <a:endParaRPr lang="en-IN" sz="32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243588042"/>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86949</TotalTime>
  <Words>3071</Words>
  <Application>Microsoft Office PowerPoint</Application>
  <PresentationFormat>On-screen Show (16:9)</PresentationFormat>
  <Paragraphs>368</Paragraphs>
  <Slides>64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Wingdings</vt:lpstr>
      <vt:lpstr>PT Sans Narrow</vt:lpstr>
      <vt:lpstr>Raleway</vt:lpstr>
      <vt:lpstr>Arial</vt:lpstr>
      <vt:lpstr>Source Sans Pro</vt:lpstr>
      <vt:lpstr>Open Sans</vt:lpstr>
      <vt:lpstr>Georgia</vt:lpstr>
      <vt:lpstr>Calibri</vt:lpstr>
      <vt:lpstr>Courier New</vt:lpstr>
      <vt:lpstr>Tropic</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Sakthi Janani</cp:lastModifiedBy>
  <cp:revision>250</cp:revision>
  <cp:lastPrinted>2023-08-03T06:18:45Z</cp:lastPrinted>
  <dcterms:modified xsi:type="dcterms:W3CDTF">2025-03-26T15:14:17Z</dcterms:modified>
</cp:coreProperties>
</file>